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4"/>
    <p:sldMasterId id="2147483716" r:id="rId5"/>
    <p:sldMasterId id="2147483734" r:id="rId6"/>
    <p:sldMasterId id="2147483739" r:id="rId7"/>
    <p:sldMasterId id="2147483762" r:id="rId8"/>
  </p:sldMasterIdLst>
  <p:notesMasterIdLst>
    <p:notesMasterId r:id="rId48"/>
  </p:notesMasterIdLst>
  <p:handoutMasterIdLst>
    <p:handoutMasterId r:id="rId49"/>
  </p:handoutMasterIdLst>
  <p:sldIdLst>
    <p:sldId id="256" r:id="rId9"/>
    <p:sldId id="257" r:id="rId10"/>
    <p:sldId id="342" r:id="rId11"/>
    <p:sldId id="360" r:id="rId12"/>
    <p:sldId id="333" r:id="rId13"/>
    <p:sldId id="311" r:id="rId14"/>
    <p:sldId id="312" r:id="rId15"/>
    <p:sldId id="313" r:id="rId16"/>
    <p:sldId id="317" r:id="rId17"/>
    <p:sldId id="314" r:id="rId18"/>
    <p:sldId id="315" r:id="rId19"/>
    <p:sldId id="318" r:id="rId20"/>
    <p:sldId id="319" r:id="rId21"/>
    <p:sldId id="320" r:id="rId22"/>
    <p:sldId id="321" r:id="rId23"/>
    <p:sldId id="322" r:id="rId24"/>
    <p:sldId id="323" r:id="rId25"/>
    <p:sldId id="334" r:id="rId26"/>
    <p:sldId id="335" r:id="rId27"/>
    <p:sldId id="336" r:id="rId28"/>
    <p:sldId id="343" r:id="rId29"/>
    <p:sldId id="359" r:id="rId30"/>
    <p:sldId id="358" r:id="rId31"/>
    <p:sldId id="344" r:id="rId32"/>
    <p:sldId id="345" r:id="rId33"/>
    <p:sldId id="346" r:id="rId34"/>
    <p:sldId id="347" r:id="rId35"/>
    <p:sldId id="348" r:id="rId36"/>
    <p:sldId id="349" r:id="rId37"/>
    <p:sldId id="350" r:id="rId38"/>
    <p:sldId id="351" r:id="rId39"/>
    <p:sldId id="352" r:id="rId40"/>
    <p:sldId id="353" r:id="rId41"/>
    <p:sldId id="354" r:id="rId42"/>
    <p:sldId id="355" r:id="rId43"/>
    <p:sldId id="266" r:id="rId44"/>
    <p:sldId id="267" r:id="rId45"/>
    <p:sldId id="268" r:id="rId46"/>
    <p:sldId id="298" r:id="rId47"/>
  </p:sldIdLst>
  <p:sldSz cx="9144000" cy="6858000" type="screen4x3"/>
  <p:notesSz cx="6858000" cy="9144000"/>
  <p:embeddedFontLst>
    <p:embeddedFont>
      <p:font typeface="Candara" panose="020E0502030303020204" pitchFamily="34" charset="0"/>
      <p:regular r:id="rId50"/>
      <p:bold r:id="rId51"/>
      <p:italic r:id="rId52"/>
      <p:boldItalic r:id="rId53"/>
    </p:embeddedFont>
    <p:embeddedFont>
      <p:font typeface="Calibri" panose="020F0502020204030204" pitchFamily="34" charset="0"/>
      <p:regular r:id="rId54"/>
      <p:bold r:id="rId55"/>
      <p:italic r:id="rId56"/>
      <p:boldItalic r:id="rId57"/>
    </p:embeddedFont>
    <p:embeddedFont>
      <p:font typeface="ＭＳ Ｐゴシック" panose="020B0600070205080204" pitchFamily="34" charset="-128"/>
      <p:regular r:id="rId58"/>
    </p:embeddedFont>
    <p:embeddedFont>
      <p:font typeface="Georgia" panose="02040502050405020303" pitchFamily="18" charset="0"/>
      <p:regular r:id="rId59"/>
      <p:bold r:id="rId60"/>
      <p:italic r:id="rId61"/>
      <p:boldItalic r:id="rId62"/>
    </p:embeddedFont>
    <p:embeddedFont>
      <p:font typeface="Verdana" panose="020B0604030504040204" pitchFamily="34" charset="0"/>
      <p:regular r:id="rId63"/>
      <p:bold r:id="rId64"/>
      <p:italic r:id="rId65"/>
      <p:boldItalic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8">
          <p15:clr>
            <a:srgbClr val="A4A3A4"/>
          </p15:clr>
        </p15:guide>
        <p15:guide id="2" orient="horz" pos="761">
          <p15:clr>
            <a:srgbClr val="A4A3A4"/>
          </p15:clr>
        </p15:guide>
        <p15:guide id="3" pos="185">
          <p15:clr>
            <a:srgbClr val="A4A3A4"/>
          </p15:clr>
        </p15:guide>
      </p15:sldGuideLst>
    </p:ext>
    <p:ext uri="{2D200454-40CA-4A62-9FC3-DE9A4176ACB9}">
      <p15:notesGuideLst xmlns:p15="http://schemas.microsoft.com/office/powerpoint/2012/main">
        <p15:guide id="1" orient="horz" pos="2750">
          <p15:clr>
            <a:srgbClr val="A4A3A4"/>
          </p15:clr>
        </p15:guide>
        <p15:guide id="2" orient="horz" pos="445">
          <p15:clr>
            <a:srgbClr val="A4A3A4"/>
          </p15:clr>
        </p15:guide>
        <p15:guide id="3" pos="119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5" autoAdjust="0"/>
    <p:restoredTop sz="87677" autoAdjust="0"/>
  </p:normalViewPr>
  <p:slideViewPr>
    <p:cSldViewPr snapToGrid="0" showGuides="1">
      <p:cViewPr varScale="1">
        <p:scale>
          <a:sx n="61" d="100"/>
          <a:sy n="61" d="100"/>
        </p:scale>
        <p:origin x="1432" y="60"/>
      </p:cViewPr>
      <p:guideLst>
        <p:guide orient="horz" pos="578"/>
        <p:guide orient="horz" pos="761"/>
        <p:guide pos="185"/>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3" d="100"/>
          <a:sy n="53" d="100"/>
        </p:scale>
        <p:origin x="2648" y="52"/>
      </p:cViewPr>
      <p:guideLst>
        <p:guide orient="horz" pos="2750"/>
        <p:guide orient="horz" pos="445"/>
        <p:guide pos="119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handoutMaster" Target="handoutMasters/handoutMaster1.xml"/><Relationship Id="rId57" Type="http://schemas.openxmlformats.org/officeDocument/2006/relationships/font" Target="fonts/font8.fntdata"/><Relationship Id="rId61" Type="http://schemas.openxmlformats.org/officeDocument/2006/relationships/font" Target="fonts/font12.fntdata"/><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font" Target="fonts/font10.fntdata"/><Relationship Id="rId67"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dirty="0" smtClean="0"/>
              <a:t>DBMS/SQL				                  Getting Started with Database</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7/7/2018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smtClean="0"/>
              <a:t>Page XX-#</a:t>
            </a: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292813591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03413" y="685800"/>
            <a:ext cx="4690337" cy="3429000"/>
          </a:xfrm>
          <a:prstGeom prst="rect">
            <a:avLst/>
          </a:prstGeom>
          <a:noFill/>
          <a:ln w="12700">
            <a:solidFill>
              <a:prstClr val="black"/>
            </a:solidFill>
          </a:ln>
        </p:spPr>
        <p:txBody>
          <a:bodyPr vert="horz" lIns="91440" tIns="45720" rIns="91440" bIns="45720" rtlCol="0" anchor="ctr"/>
          <a:lstStyle/>
          <a:p>
            <a:r>
              <a:rPr lang="en-US" dirty="0" smtClean="0"/>
              <a:t>text</a:t>
            </a:r>
            <a:endParaRPr lang="en-US" dirty="0"/>
          </a:p>
        </p:txBody>
      </p:sp>
      <p:sp>
        <p:nvSpPr>
          <p:cNvPr id="5" name="Notes Placeholder 4"/>
          <p:cNvSpPr>
            <a:spLocks noGrp="1"/>
          </p:cNvSpPr>
          <p:nvPr>
            <p:ph type="body" sz="quarter" idx="3"/>
          </p:nvPr>
        </p:nvSpPr>
        <p:spPr>
          <a:xfrm>
            <a:off x="1903414" y="4365623"/>
            <a:ext cx="4691062" cy="42677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08125" y="540325"/>
            <a:ext cx="0" cy="8001000"/>
          </a:xfrm>
          <a:prstGeom prst="line">
            <a:avLst/>
          </a:prstGeom>
          <a:noFill/>
          <a:ln w="9525">
            <a:solidFill>
              <a:schemeClr val="tx1"/>
            </a:solidFill>
            <a:round/>
            <a:headEnd/>
            <a:tailEnd/>
          </a:ln>
          <a:effectLst/>
        </p:spPr>
        <p:txBody>
          <a:bodyPr/>
          <a:lstStyle/>
          <a:p>
            <a:endParaRPr lang="en-US" dirty="0"/>
          </a:p>
        </p:txBody>
      </p:sp>
      <p:sp>
        <p:nvSpPr>
          <p:cNvPr id="11" name="Rectangle 14"/>
          <p:cNvSpPr>
            <a:spLocks noChangeArrowheads="1"/>
          </p:cNvSpPr>
          <p:nvPr/>
        </p:nvSpPr>
        <p:spPr bwMode="auto">
          <a:xfrm>
            <a:off x="261257" y="152401"/>
            <a:ext cx="6480856" cy="203860"/>
          </a:xfrm>
          <a:prstGeom prst="rect">
            <a:avLst/>
          </a:prstGeom>
          <a:noFill/>
          <a:ln w="9525">
            <a:noFill/>
            <a:miter lim="800000"/>
            <a:headEnd/>
            <a:tailEnd/>
          </a:ln>
          <a:effectLst/>
        </p:spPr>
        <p:txBody>
          <a:bodyPr lIns="92446" tIns="46223" rIns="92446" bIns="46223" anchor="ctr" anchorCtr="0"/>
          <a:lstStyle/>
          <a:p>
            <a:r>
              <a:rPr lang="en-US" sz="900" b="0" dirty="0" smtClean="0">
                <a:latin typeface="Arial" panose="020B0604020202020204" pitchFamily="34" charset="0"/>
                <a:ea typeface="ＭＳ Ｐゴシック" pitchFamily="34" charset="-128"/>
                <a:cs typeface="Arial" panose="020B0604020202020204" pitchFamily="34" charset="0"/>
              </a:rPr>
              <a:t>Java Server Pages (JSP)                                                                                                                       Introduction to JSP </a:t>
            </a:r>
            <a:r>
              <a:rPr lang="en-US" sz="900" b="0" dirty="0" smtClean="0">
                <a:latin typeface="Arial" panose="020B0604020202020204" pitchFamily="34" charset="0"/>
                <a:ea typeface="ＭＳ Ｐゴシック" pitchFamily="34" charset="-128"/>
                <a:cs typeface="Arial" panose="020B0604020202020204" pitchFamily="34" charset="0"/>
              </a:rPr>
              <a:t>3.2</a:t>
            </a:r>
            <a:endParaRPr lang="en-US" sz="900" b="0" dirty="0">
              <a:latin typeface="Arial" panose="020B0604020202020204" pitchFamily="34" charset="0"/>
              <a:ea typeface="ＭＳ Ｐゴシック" pitchFamily="34" charset="-128"/>
              <a:cs typeface="Arial" panose="020B0604020202020204" pitchFamily="34" charset="0"/>
            </a:endParaRPr>
          </a:p>
        </p:txBody>
      </p:sp>
      <p:sp>
        <p:nvSpPr>
          <p:cNvPr id="7" name="Rectangle 14"/>
          <p:cNvSpPr>
            <a:spLocks noChangeArrowheads="1"/>
          </p:cNvSpPr>
          <p:nvPr/>
        </p:nvSpPr>
        <p:spPr bwMode="auto">
          <a:xfrm>
            <a:off x="3962793" y="8641978"/>
            <a:ext cx="2762530" cy="288266"/>
          </a:xfrm>
          <a:prstGeom prst="rect">
            <a:avLst/>
          </a:prstGeom>
          <a:noFill/>
          <a:ln w="9525">
            <a:noFill/>
            <a:miter lim="800000"/>
            <a:headEnd/>
            <a:tailEnd/>
          </a:ln>
          <a:effectLst/>
        </p:spPr>
        <p:txBody>
          <a:bodyPr lIns="92446" tIns="46223" rIns="92446" bIns="46223" anchor="ctr" anchorCtr="0"/>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	</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Page </a:t>
            </a:r>
            <a:r>
              <a:rPr lang="en-US" sz="1000" dirty="0" smtClean="0">
                <a:latin typeface="Arial" panose="020B0604020202020204" pitchFamily="34" charset="0"/>
                <a:cs typeface="Arial" panose="020B0604020202020204" pitchFamily="34" charset="0"/>
              </a:rPr>
              <a:t>03-</a:t>
            </a:r>
            <a:fld id="{BD9FB300-F9DC-4669-88F4-967ABA23CC04}" type="slidenum">
              <a:rPr lang="en-US" sz="1000" smtClean="0">
                <a:latin typeface="Arial" panose="020B0604020202020204" pitchFamily="34" charset="0"/>
                <a:cs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000" dirty="0" smtClean="0">
                <a:latin typeface="Arial" panose="020B0604020202020204" pitchFamily="34" charset="0"/>
                <a:cs typeface="Arial" panose="020B0604020202020204" pitchFamily="34" charset="0"/>
              </a:rPr>
              <a:t> </a:t>
            </a:r>
          </a:p>
        </p:txBody>
      </p:sp>
      <p:sp>
        <p:nvSpPr>
          <p:cNvPr id="8" name="Text Box 9"/>
          <p:cNvSpPr txBox="1">
            <a:spLocks noChangeArrowheads="1"/>
          </p:cNvSpPr>
          <p:nvPr/>
        </p:nvSpPr>
        <p:spPr bwMode="auto">
          <a:xfrm>
            <a:off x="-1975" y="705306"/>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3710564327"/>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pivotal.io/microservice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memcached.org/" TargetMode="External"/><Relationship Id="rId3" Type="http://schemas.openxmlformats.org/officeDocument/2006/relationships/hyperlink" Target="http://dev.mysql.com/" TargetMode="External"/><Relationship Id="rId7" Type="http://schemas.openxmlformats.org/officeDocument/2006/relationships/hyperlink" Target="http://www.postfix.org/"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kr.github.com/beanstalkd/" TargetMode="External"/><Relationship Id="rId11" Type="http://schemas.openxmlformats.org/officeDocument/2006/relationships/hyperlink" Target="http://aws.amazon.com/rds/" TargetMode="External"/><Relationship Id="rId5" Type="http://schemas.openxmlformats.org/officeDocument/2006/relationships/hyperlink" Target="http://www.rabbitmq.com/" TargetMode="External"/><Relationship Id="rId10" Type="http://schemas.openxmlformats.org/officeDocument/2006/relationships/hyperlink" Target="https://12factor.net/codebase" TargetMode="External"/><Relationship Id="rId4" Type="http://schemas.openxmlformats.org/officeDocument/2006/relationships/hyperlink" Target="http://couchdb.apache.org/" TargetMode="External"/><Relationship Id="rId9" Type="http://schemas.openxmlformats.org/officeDocument/2006/relationships/hyperlink" Target="https://12factor.net/config"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pivotal.io/agil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pivotal.io/agil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2138" y="685800"/>
            <a:ext cx="4905375" cy="3679825"/>
          </a:xfrm>
        </p:spPr>
      </p:sp>
      <p:sp>
        <p:nvSpPr>
          <p:cNvPr id="3" name="Notes Placeholder 2"/>
          <p:cNvSpPr>
            <a:spLocks noGrp="1"/>
          </p:cNvSpPr>
          <p:nvPr>
            <p:ph type="body" idx="1"/>
          </p:nvPr>
        </p:nvSpPr>
        <p:spPr>
          <a:xfrm>
            <a:off x="1903413" y="4572709"/>
            <a:ext cx="4780815" cy="4114800"/>
          </a:xfrm>
        </p:spPr>
        <p:txBody>
          <a:bodyPr>
            <a:normAutofit/>
          </a:bodyPr>
          <a:lstStyle/>
          <a:p>
            <a:endParaRPr lang="en-US" dirty="0"/>
          </a:p>
        </p:txBody>
      </p:sp>
      <p:sp>
        <p:nvSpPr>
          <p:cNvPr id="4"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smtClean="0">
                <a:latin typeface="Arial" pitchFamily="34" charset="0"/>
                <a:cs typeface="Arial" pitchFamily="34" charset="0"/>
              </a:rPr>
              <a:t>Add instructor notes here. </a:t>
            </a:r>
            <a:endParaRPr lang="en-US" sz="1000" b="0" dirty="0">
              <a:latin typeface="Arial" pitchFamily="34" charset="0"/>
              <a:cs typeface="Arial" pitchFamily="34" charset="0"/>
            </a:endParaRPr>
          </a:p>
        </p:txBody>
      </p:sp>
    </p:spTree>
    <p:extLst>
      <p:ext uri="{BB962C8B-B14F-4D97-AF65-F5344CB8AC3E}">
        <p14:creationId xmlns:p14="http://schemas.microsoft.com/office/powerpoint/2010/main" val="137812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r>
              <a:rPr lang="en-US" sz="1000" b="0" i="0" u="none" strike="noStrike" kern="1200" dirty="0" smtClean="0">
                <a:solidFill>
                  <a:schemeClr val="tx1"/>
                </a:solidFill>
                <a:effectLst/>
                <a:latin typeface="Arial" panose="020B0604020202020204" pitchFamily="34" charset="0"/>
                <a:ea typeface="+mn-ea"/>
                <a:cs typeface="Arial" pitchFamily="34" charset="0"/>
                <a:hlinkClick r:id="rId3"/>
              </a:rPr>
              <a:t>Microservices</a:t>
            </a:r>
            <a:r>
              <a:rPr lang="en-US" sz="1000" b="0" i="0" kern="1200" dirty="0" smtClean="0">
                <a:solidFill>
                  <a:schemeClr val="tx1"/>
                </a:solidFill>
                <a:effectLst/>
                <a:latin typeface="Arial" panose="020B0604020202020204" pitchFamily="34" charset="0"/>
                <a:ea typeface="+mn-ea"/>
                <a:cs typeface="Arial" pitchFamily="34" charset="0"/>
              </a:rPr>
              <a:t> is an architectural approach to developing an application as a collection of small services; each service implements business capabilities, runs in its own process and communicates via HTTP APIs or messaging. Each microservice can be deployed, upgraded, scaled, and restarted independent of other services in the application, typically as part of an automated system, enabling frequent updates to live applications without impacting end customers</a:t>
            </a:r>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3076594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r>
              <a:rPr lang="en-US" sz="1000" b="0" i="0" kern="1200" dirty="0" smtClean="0">
                <a:solidFill>
                  <a:schemeClr val="tx1"/>
                </a:solidFill>
                <a:effectLst/>
                <a:latin typeface="Arial" panose="020B0604020202020204" pitchFamily="34" charset="0"/>
                <a:ea typeface="+mn-ea"/>
                <a:cs typeface="Arial" pitchFamily="34" charset="0"/>
              </a:rPr>
              <a:t>Containers offer both efficiency and speed compared with standard virtual machines (VMs). Using operating system (OS)-level virtualization, a single OS instance is dynamically divided among one or more isolated containers, each with a unique writable file system and resource quota. The low overhead of creating and destroying containers combined with the high packing density in a single VM makes containers an ideal compute vehicle for deploying individual microservices.</a:t>
            </a:r>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112223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normAutofit/>
          </a:bodyPr>
          <a:lstStyle/>
          <a:p>
            <a:r>
              <a:rPr lang="en-US" dirty="0" smtClean="0"/>
              <a:t>Cloud as competitive advantage :---</a:t>
            </a:r>
          </a:p>
          <a:p>
            <a:r>
              <a:rPr lang="en-US" sz="1000" b="0" i="0" kern="1200" dirty="0" smtClean="0">
                <a:solidFill>
                  <a:schemeClr val="tx1"/>
                </a:solidFill>
                <a:effectLst/>
                <a:latin typeface="Arial" panose="020B0604020202020204" pitchFamily="34" charset="0"/>
                <a:ea typeface="+mn-ea"/>
                <a:cs typeface="Arial" pitchFamily="34" charset="0"/>
              </a:rPr>
              <a:t>        Cloud-native means switching cloud goals from IT cost savings to the engine of business growth. In the age of software, businesses that can quickly </a:t>
            </a:r>
          </a:p>
          <a:p>
            <a:r>
              <a:rPr lang="en-US" sz="1000" b="0" i="0" kern="1200" dirty="0" smtClean="0">
                <a:solidFill>
                  <a:schemeClr val="tx1"/>
                </a:solidFill>
                <a:effectLst/>
                <a:latin typeface="Arial" panose="020B0604020202020204" pitchFamily="34" charset="0"/>
                <a:ea typeface="+mn-ea"/>
                <a:cs typeface="Arial" pitchFamily="34" charset="0"/>
              </a:rPr>
              <a:t>        build and deliver applications in response to customer needs will build enduring success.</a:t>
            </a:r>
          </a:p>
          <a:p>
            <a:endParaRPr lang="en-US" sz="1000" b="0"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Enable teams to focus on resilience.</a:t>
            </a:r>
            <a:endParaRPr lang="en-US" sz="1000" b="1"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When legacy infrastructure fails, services can suffer. In a cloud-native world, teams focus specifically on architecting for resilience. A cloud-native focus helps developers and architects design systems that stay online regardless of hiccups anywhere in the environment.</a:t>
            </a:r>
          </a:p>
          <a:p>
            <a:endParaRPr lang="en-US" dirty="0" smtClean="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1214651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Gain greater flexibility:-</a:t>
            </a:r>
          </a:p>
          <a:p>
            <a:endParaRPr lang="en-US" sz="1000" b="1"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Public cloud providers continue to offer impressive services at reasonable costs. But most enterprises aren’t ready to choose just one infrastructure. With a platform that supports a cloud-native approach, enterprises build applications that run on any (public or private) cloud without modification. Teams retain the ability to run apps and services where it makes the most business sense—without locking into one vendor’s cloud.</a:t>
            </a:r>
          </a:p>
          <a:p>
            <a:endParaRPr lang="en-US" sz="1000" b="0"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Align operations with the overall business</a:t>
            </a:r>
            <a:r>
              <a:rPr lang="en-US" sz="1000" b="0" i="0" kern="1200" baseline="0" dirty="0" smtClean="0">
                <a:solidFill>
                  <a:schemeClr val="tx1"/>
                </a:solidFill>
                <a:effectLst/>
                <a:latin typeface="Arial" panose="020B0604020202020204" pitchFamily="34" charset="0"/>
                <a:ea typeface="+mn-ea"/>
                <a:cs typeface="Arial" pitchFamily="34" charset="0"/>
              </a:rPr>
              <a:t> :--</a:t>
            </a:r>
          </a:p>
          <a:p>
            <a:endParaRPr lang="en-US" sz="1000" b="1"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By automating IT operations, enterprises can transform into a lean, focused team aligned with driving business priorities. They eliminate the risk of failure due to human error as staff focus on automated improvements to replace routine, mundane admin tasks. With automated live patching and upgrades at all levels of the stack, they eliminate downtime and the need for ops experts with ‘hand-me-down’ expertise.</a:t>
            </a:r>
          </a:p>
          <a:p>
            <a:endParaRPr lang="en-US" sz="1000" b="0" i="0" kern="1200" dirty="0" smtClean="0">
              <a:solidFill>
                <a:schemeClr val="tx1"/>
              </a:solidFill>
              <a:effectLst/>
              <a:latin typeface="Arial" panose="020B0604020202020204" pitchFamily="34" charset="0"/>
              <a:ea typeface="+mn-ea"/>
              <a:cs typeface="Arial" pitchFamily="34" charset="0"/>
            </a:endParaRPr>
          </a:p>
          <a:p>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2871131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normAutofit/>
          </a:bodyPr>
          <a:lstStyle/>
          <a:p>
            <a:endParaRPr lang="en-US" sz="1000" b="0" i="0" kern="1200" dirty="0" smtClean="0">
              <a:solidFill>
                <a:schemeClr val="tx1"/>
              </a:solidFill>
              <a:effectLst/>
              <a:latin typeface="Arial" panose="020B0604020202020204" pitchFamily="34" charset="0"/>
              <a:ea typeface="+mn-ea"/>
              <a:cs typeface="Arial" pitchFamily="34" charset="0"/>
            </a:endParaRPr>
          </a:p>
          <a:p>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1575111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Gain greater flexibility:-</a:t>
            </a:r>
          </a:p>
          <a:p>
            <a:endParaRPr lang="en-US" sz="1000" b="1"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Public cloud providers continue to offer impressive services at reasonable costs. But most enterprises aren’t ready to choose just one infrastructure. With a platform that supports a cloud-native approach, enterprises build applications that run on any (public or private) cloud without modification. Teams retain the ability to run apps and services where it makes the most business sense—without locking into one vendor’s cloud.</a:t>
            </a:r>
          </a:p>
          <a:p>
            <a:endParaRPr lang="en-US" sz="1000" b="0"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Align operations with the overall business</a:t>
            </a:r>
            <a:r>
              <a:rPr lang="en-US" sz="1000" b="0" i="0" kern="1200" baseline="0" dirty="0" smtClean="0">
                <a:solidFill>
                  <a:schemeClr val="tx1"/>
                </a:solidFill>
                <a:effectLst/>
                <a:latin typeface="Arial" panose="020B0604020202020204" pitchFamily="34" charset="0"/>
                <a:ea typeface="+mn-ea"/>
                <a:cs typeface="Arial" pitchFamily="34" charset="0"/>
              </a:rPr>
              <a:t> :--</a:t>
            </a:r>
          </a:p>
          <a:p>
            <a:endParaRPr lang="en-US" sz="1000" b="1"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By automating IT operations, enterprises can transform into a lean, focused team aligned with driving business priorities. They eliminate the risk of failure due to human error as staff focus on automated improvements to replace routine, mundane admin tasks. With automated live patching and upgrades at all levels of the stack, they eliminate downtime and the need for ops experts with ‘hand-me-down’ expertise.</a:t>
            </a:r>
          </a:p>
          <a:p>
            <a:endParaRPr lang="en-US" sz="1000" b="0" i="0" kern="1200" dirty="0" smtClean="0">
              <a:solidFill>
                <a:schemeClr val="tx1"/>
              </a:solidFill>
              <a:effectLst/>
              <a:latin typeface="Arial" panose="020B0604020202020204" pitchFamily="34" charset="0"/>
              <a:ea typeface="+mn-ea"/>
              <a:cs typeface="Arial" pitchFamily="34" charset="0"/>
            </a:endParaRPr>
          </a:p>
          <a:p>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2317299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normAutofit/>
          </a:bodyPr>
          <a:lstStyle/>
          <a:p>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1025000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normAutofit/>
          </a:bodyPr>
          <a:lstStyle/>
          <a:p>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3037909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1E7D22E-2FCF-4181-8686-08BDCDF94062}" type="slidenum">
              <a:rPr lang="en-US" smtClean="0"/>
              <a:pPr/>
              <a:t>18</a:t>
            </a:fld>
            <a:endParaRPr lang="en-US" dirty="0"/>
          </a:p>
        </p:txBody>
      </p:sp>
    </p:spTree>
    <p:extLst>
      <p:ext uri="{BB962C8B-B14F-4D97-AF65-F5344CB8AC3E}">
        <p14:creationId xmlns:p14="http://schemas.microsoft.com/office/powerpoint/2010/main" val="3042513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1E7D22E-2FCF-4181-8686-08BDCDF94062}" type="slidenum">
              <a:rPr lang="en-US" smtClean="0"/>
              <a:pPr/>
              <a:t>19</a:t>
            </a:fld>
            <a:endParaRPr lang="en-US" dirty="0"/>
          </a:p>
        </p:txBody>
      </p:sp>
    </p:spTree>
    <p:extLst>
      <p:ext uri="{BB962C8B-B14F-4D97-AF65-F5344CB8AC3E}">
        <p14:creationId xmlns:p14="http://schemas.microsoft.com/office/powerpoint/2010/main" val="2523642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Rot="1" noChangeAspect="1" noChangeArrowheads="1" noTextEdit="1"/>
          </p:cNvSpPr>
          <p:nvPr>
            <p:ph type="sldImg"/>
          </p:nvPr>
        </p:nvSpPr>
        <p:spPr>
          <a:xfrm>
            <a:off x="1881188" y="706438"/>
            <a:ext cx="4848225" cy="3636962"/>
          </a:xfrm>
          <a:ln/>
        </p:spPr>
      </p:sp>
      <p:sp>
        <p:nvSpPr>
          <p:cNvPr id="19461" name="Rectangle 4"/>
          <p:cNvSpPr>
            <a:spLocks noGrp="1" noChangeArrowheads="1"/>
          </p:cNvSpPr>
          <p:nvPr>
            <p:ph type="body" idx="1"/>
          </p:nvPr>
        </p:nvSpPr>
        <p:spPr>
          <a:xfrm>
            <a:off x="1974850" y="4572001"/>
            <a:ext cx="4654862" cy="3886513"/>
          </a:xfrm>
          <a:noFill/>
          <a:ln/>
        </p:spPr>
        <p:txBody>
          <a:bodyPr/>
          <a:lstStyle/>
          <a:p>
            <a:pPr lvl="1"/>
            <a:r>
              <a:rPr lang="en-US" dirty="0" smtClean="0"/>
              <a:t>Cloud Native Approach</a:t>
            </a:r>
          </a:p>
          <a:p>
            <a:pPr lvl="1"/>
            <a:r>
              <a:rPr lang="en-US" dirty="0" smtClean="0"/>
              <a:t>Purpose of Cloud Native</a:t>
            </a:r>
          </a:p>
          <a:p>
            <a:pPr lvl="1"/>
            <a:r>
              <a:rPr lang="en-US" dirty="0" smtClean="0"/>
              <a:t>What are Cloud Native companies doing differently to improve IT agility</a:t>
            </a:r>
          </a:p>
          <a:p>
            <a:pPr lvl="1"/>
            <a:r>
              <a:rPr lang="en-US" dirty="0" smtClean="0"/>
              <a:t>Benefits of Cloud native</a:t>
            </a:r>
          </a:p>
          <a:p>
            <a:pPr lvl="1"/>
            <a:r>
              <a:rPr lang="en-US" dirty="0" smtClean="0"/>
              <a:t>What are Cloud Native companies doing differently to improve IT agility</a:t>
            </a:r>
          </a:p>
          <a:p>
            <a:pPr lvl="1"/>
            <a:endParaRPr lang="en-US" dirty="0" smtClean="0"/>
          </a:p>
          <a:p>
            <a:pPr lvl="1" eaLnBrk="1" hangingPunct="1"/>
            <a:endParaRPr lang="en-US" dirty="0" smtClean="0"/>
          </a:p>
        </p:txBody>
      </p:sp>
      <p:sp>
        <p:nvSpPr>
          <p:cNvPr id="4" name="Text Box 5"/>
          <p:cNvSpPr txBox="1">
            <a:spLocks noChangeArrowheads="1"/>
          </p:cNvSpPr>
          <p:nvPr/>
        </p:nvSpPr>
        <p:spPr bwMode="auto">
          <a:xfrm>
            <a:off x="142875" y="1249181"/>
            <a:ext cx="1431925"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This lesson is to give an Introduction on Java Server Pages</a:t>
            </a:r>
          </a:p>
        </p:txBody>
      </p:sp>
    </p:spTree>
    <p:extLst>
      <p:ext uri="{BB962C8B-B14F-4D97-AF65-F5344CB8AC3E}">
        <p14:creationId xmlns:p14="http://schemas.microsoft.com/office/powerpoint/2010/main" val="2589317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962150" y="685800"/>
            <a:ext cx="4573588" cy="3429000"/>
          </a:xfrm>
        </p:spPr>
      </p:sp>
      <p:sp>
        <p:nvSpPr>
          <p:cNvPr id="3" name="Espace réservé des commentaires 2"/>
          <p:cNvSpPr>
            <a:spLocks noGrp="1"/>
          </p:cNvSpPr>
          <p:nvPr>
            <p:ph type="body" idx="1"/>
          </p:nvPr>
        </p:nvSpPr>
        <p:spPr/>
        <p:txBody>
          <a:bodyPr/>
          <a:lstStyle/>
          <a:p>
            <a:pPr defTabSz="685796" eaLnBrk="0" fontAlgn="base" hangingPunct="0">
              <a:spcBef>
                <a:spcPct val="0"/>
              </a:spcBef>
              <a:spcAft>
                <a:spcPct val="0"/>
              </a:spcAft>
            </a:pPr>
            <a:r>
              <a:rPr lang="en-US" sz="1200" dirty="0" smtClean="0">
                <a:cs typeface="Arial" charset="0"/>
              </a:rPr>
              <a:t>Continuous Delivery Automation, Continuous Deployment</a:t>
            </a:r>
          </a:p>
          <a:p>
            <a:pPr defTabSz="685796" eaLnBrk="0" fontAlgn="base" hangingPunct="0">
              <a:spcBef>
                <a:spcPct val="0"/>
              </a:spcBef>
              <a:spcAft>
                <a:spcPct val="0"/>
              </a:spcAft>
            </a:pPr>
            <a:r>
              <a:rPr lang="en-US" sz="1200" dirty="0" smtClean="0">
                <a:cs typeface="Arial" charset="0"/>
              </a:rPr>
              <a:t>Hybrid Cloud (public / private, multiple public clouds…)</a:t>
            </a:r>
          </a:p>
          <a:p>
            <a:pPr defTabSz="685796" eaLnBrk="0" fontAlgn="base" hangingPunct="0">
              <a:spcBef>
                <a:spcPct val="0"/>
              </a:spcBef>
              <a:spcAft>
                <a:spcPct val="0"/>
              </a:spcAft>
            </a:pPr>
            <a:r>
              <a:rPr lang="en-US" sz="1200" dirty="0" smtClean="0">
                <a:cs typeface="Arial" charset="0"/>
              </a:rPr>
              <a:t>Software Defined Everything – SDI, SDN, SDS…</a:t>
            </a:r>
          </a:p>
          <a:p>
            <a:pPr defTabSz="685796" eaLnBrk="0" fontAlgn="base" hangingPunct="0">
              <a:spcBef>
                <a:spcPct val="0"/>
              </a:spcBef>
              <a:spcAft>
                <a:spcPct val="0"/>
              </a:spcAft>
            </a:pPr>
            <a:r>
              <a:rPr lang="en-US" sz="1200" dirty="0" smtClean="0">
                <a:cs typeface="Arial" charset="0"/>
              </a:rPr>
              <a:t>Dynamic Infrastructure, Blue/Green deployments…</a:t>
            </a:r>
          </a:p>
          <a:p>
            <a:pPr defTabSz="685796" eaLnBrk="0" fontAlgn="base" hangingPunct="0">
              <a:spcBef>
                <a:spcPct val="0"/>
              </a:spcBef>
              <a:spcAft>
                <a:spcPct val="0"/>
              </a:spcAft>
            </a:pPr>
            <a:r>
              <a:rPr lang="en-US" sz="1200" dirty="0" smtClean="0">
                <a:cs typeface="Arial" charset="0"/>
              </a:rPr>
              <a:t>Automated Provisioning &amp; Deployment</a:t>
            </a:r>
          </a:p>
          <a:p>
            <a:pPr defTabSz="685796" eaLnBrk="0" fontAlgn="base" hangingPunct="0">
              <a:spcBef>
                <a:spcPct val="0"/>
              </a:spcBef>
              <a:spcAft>
                <a:spcPct val="0"/>
              </a:spcAft>
            </a:pPr>
            <a:r>
              <a:rPr lang="en-US" sz="1200" dirty="0" smtClean="0">
                <a:cs typeface="Arial" charset="0"/>
              </a:rPr>
              <a:t>New Generation Software Frameworks</a:t>
            </a:r>
          </a:p>
          <a:p>
            <a:pPr defTabSz="685796" eaLnBrk="0" fontAlgn="base" hangingPunct="0">
              <a:spcBef>
                <a:spcPct val="0"/>
              </a:spcBef>
              <a:spcAft>
                <a:spcPct val="0"/>
              </a:spcAft>
            </a:pPr>
            <a:r>
              <a:rPr lang="en-US" sz="1200" dirty="0" smtClean="0">
                <a:cs typeface="Arial" charset="0"/>
              </a:rPr>
              <a:t>Agile, BDD</a:t>
            </a:r>
          </a:p>
          <a:p>
            <a:pPr defTabSz="685796" eaLnBrk="0" fontAlgn="base" hangingPunct="0">
              <a:spcBef>
                <a:spcPct val="0"/>
              </a:spcBef>
              <a:spcAft>
                <a:spcPct val="0"/>
              </a:spcAft>
            </a:pPr>
            <a:r>
              <a:rPr lang="en-US" sz="1200" dirty="0" smtClean="0">
                <a:cs typeface="Arial" charset="0"/>
              </a:rPr>
              <a:t>Immutable Infrastructure, Containers…</a:t>
            </a:r>
          </a:p>
          <a:p>
            <a:pPr defTabSz="685796" eaLnBrk="0" fontAlgn="base" hangingPunct="0">
              <a:spcBef>
                <a:spcPct val="0"/>
              </a:spcBef>
              <a:spcAft>
                <a:spcPct val="0"/>
              </a:spcAft>
            </a:pPr>
            <a:r>
              <a:rPr lang="en-US" sz="1200" dirty="0" smtClean="0">
                <a:cs typeface="Arial" charset="0"/>
              </a:rPr>
              <a:t>Hybrid Architectures (IaaS, PaaS, SaaS…)</a:t>
            </a:r>
          </a:p>
          <a:p>
            <a:pPr defTabSz="685796" eaLnBrk="0" fontAlgn="base" hangingPunct="0">
              <a:spcBef>
                <a:spcPct val="0"/>
              </a:spcBef>
              <a:spcAft>
                <a:spcPct val="0"/>
              </a:spcAft>
            </a:pPr>
            <a:r>
              <a:rPr lang="en-US" sz="1200" dirty="0" smtClean="0">
                <a:cs typeface="Arial" charset="0"/>
              </a:rPr>
              <a:t>Cloud Elasticity, Auto-scaling, Machine Recycling, rolling updates…</a:t>
            </a:r>
          </a:p>
          <a:p>
            <a:pPr defTabSz="685796" eaLnBrk="0" fontAlgn="base" hangingPunct="0">
              <a:spcBef>
                <a:spcPct val="0"/>
              </a:spcBef>
              <a:spcAft>
                <a:spcPct val="0"/>
              </a:spcAft>
            </a:pPr>
            <a:r>
              <a:rPr lang="en-US" sz="1200" dirty="0" smtClean="0">
                <a:cs typeface="Arial" charset="0"/>
              </a:rPr>
              <a:t>Microservices Architectures &amp; Elastic Enterprise Platforms…</a:t>
            </a:r>
          </a:p>
          <a:p>
            <a:pPr defTabSz="685796" eaLnBrk="0" fontAlgn="base" hangingPunct="0">
              <a:spcBef>
                <a:spcPct val="0"/>
              </a:spcBef>
              <a:spcAft>
                <a:spcPct val="0"/>
              </a:spcAft>
            </a:pPr>
            <a:r>
              <a:rPr lang="en-US" sz="1200" dirty="0" smtClean="0">
                <a:cs typeface="Arial" charset="0"/>
              </a:rPr>
              <a:t>…</a:t>
            </a:r>
          </a:p>
          <a:p>
            <a:pPr defTabSz="685796" eaLnBrk="0" fontAlgn="base" hangingPunct="0">
              <a:spcBef>
                <a:spcPct val="0"/>
              </a:spcBef>
              <a:spcAft>
                <a:spcPct val="0"/>
              </a:spcAft>
            </a:pPr>
            <a:endParaRPr lang="en-US" sz="1200" dirty="0" smtClean="0">
              <a:cs typeface="Arial" charset="0"/>
            </a:endParaRPr>
          </a:p>
          <a:p>
            <a:r>
              <a:rPr lang="en-US" sz="1200" dirty="0" smtClean="0"/>
              <a:t>These can be used independently but are complementary and when used all together, they provide the ideal context for delivering solutions at Cloud speed.</a:t>
            </a:r>
          </a:p>
          <a:p>
            <a:r>
              <a:rPr lang="en-US" sz="1200" dirty="0" smtClean="0"/>
              <a:t>We will collectively call this “</a:t>
            </a:r>
            <a:r>
              <a:rPr lang="en-US" sz="1600" b="1" dirty="0" smtClean="0"/>
              <a:t>Cloud Native</a:t>
            </a:r>
            <a:r>
              <a:rPr lang="en-US" sz="1200" dirty="0" smtClean="0"/>
              <a:t>” application delivery.</a:t>
            </a:r>
          </a:p>
          <a:p>
            <a:pPr defTabSz="685796" eaLnBrk="0" fontAlgn="base" hangingPunct="0">
              <a:spcBef>
                <a:spcPct val="0"/>
              </a:spcBef>
              <a:spcAft>
                <a:spcPct val="0"/>
              </a:spcAft>
            </a:pPr>
            <a:endParaRPr lang="en-US" sz="1200" dirty="0" smtClean="0">
              <a:cs typeface="Arial" charset="0"/>
            </a:endParaRPr>
          </a:p>
          <a:p>
            <a:pPr marL="0" marR="0" indent="0" algn="l" defTabSz="914342" rtl="0" eaLnBrk="1" fontAlgn="auto" latinLnBrk="0" hangingPunct="1">
              <a:lnSpc>
                <a:spcPct val="100000"/>
              </a:lnSpc>
              <a:spcBef>
                <a:spcPts val="0"/>
              </a:spcBef>
              <a:spcAft>
                <a:spcPts val="0"/>
              </a:spcAft>
              <a:buClrTx/>
              <a:buSzTx/>
              <a:buFontTx/>
              <a:buNone/>
              <a:tabLst/>
              <a:defRPr/>
            </a:pPr>
            <a:endParaRPr lang="en-US" sz="1200" dirty="0"/>
          </a:p>
        </p:txBody>
      </p:sp>
      <p:sp>
        <p:nvSpPr>
          <p:cNvPr id="4" name="Espace réservé du numéro de diapositive 3"/>
          <p:cNvSpPr>
            <a:spLocks noGrp="1"/>
          </p:cNvSpPr>
          <p:nvPr>
            <p:ph type="sldNum" sz="quarter" idx="10"/>
          </p:nvPr>
        </p:nvSpPr>
        <p:spPr>
          <a:xfrm>
            <a:off x="3884613" y="8685213"/>
            <a:ext cx="2971800" cy="458787"/>
          </a:xfrm>
          <a:prstGeom prst="rect">
            <a:avLst/>
          </a:prstGeom>
        </p:spPr>
        <p:txBody>
          <a:bodyPr/>
          <a:lstStyle/>
          <a:p>
            <a:fld id="{71E7D22E-2FCF-4181-8686-08BDCDF94062}" type="slidenum">
              <a:rPr lang="en-US" smtClean="0"/>
              <a:pPr/>
              <a:t>20</a:t>
            </a:fld>
            <a:endParaRPr lang="en-US" dirty="0"/>
          </a:p>
        </p:txBody>
      </p:sp>
    </p:spTree>
    <p:extLst>
      <p:ext uri="{BB962C8B-B14F-4D97-AF65-F5344CB8AC3E}">
        <p14:creationId xmlns:p14="http://schemas.microsoft.com/office/powerpoint/2010/main" val="1849722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factors represent a set of guidelines or best practices for portable, resilient applications that will thrive in cloud environments (specifically software as a service applications .</a:t>
            </a:r>
          </a:p>
          <a:p>
            <a:r>
              <a:rPr lang="en-US" dirty="0" smtClean="0"/>
              <a:t>This is For :--</a:t>
            </a:r>
          </a:p>
          <a:p>
            <a:r>
              <a:rPr lang="en-US" sz="1000" b="0" i="0" kern="1200" dirty="0" smtClean="0">
                <a:solidFill>
                  <a:schemeClr val="tx1"/>
                </a:solidFill>
                <a:effectLst/>
                <a:latin typeface="Arial" panose="020B0604020202020204" pitchFamily="34" charset="0"/>
                <a:ea typeface="+mn-ea"/>
                <a:cs typeface="Arial" pitchFamily="34" charset="0"/>
              </a:rPr>
              <a:t>• Any developer building applications which run as a service. • </a:t>
            </a: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Ops engineers who deploy or manage such applications.</a:t>
            </a:r>
            <a:endParaRPr lang="en-US" dirty="0"/>
          </a:p>
        </p:txBody>
      </p:sp>
    </p:spTree>
    <p:extLst>
      <p:ext uri="{BB962C8B-B14F-4D97-AF65-F5344CB8AC3E}">
        <p14:creationId xmlns:p14="http://schemas.microsoft.com/office/powerpoint/2010/main" val="335243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factors represent a set of guidelines or best practices for portable, resilient applications that will thrive in cloud environments (specifically software as a service applications .</a:t>
            </a:r>
          </a:p>
          <a:p>
            <a:r>
              <a:rPr lang="en-US" dirty="0" smtClean="0"/>
              <a:t>This is For :--</a:t>
            </a:r>
          </a:p>
          <a:p>
            <a:r>
              <a:rPr lang="en-US" sz="1000" b="0" i="0" kern="1200" dirty="0" smtClean="0">
                <a:solidFill>
                  <a:schemeClr val="tx1"/>
                </a:solidFill>
                <a:effectLst/>
                <a:latin typeface="Arial" panose="020B0604020202020204" pitchFamily="34" charset="0"/>
                <a:ea typeface="+mn-ea"/>
                <a:cs typeface="Arial" pitchFamily="34" charset="0"/>
              </a:rPr>
              <a:t>• Any developer building applications which run as a service. • </a:t>
            </a: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Ops engineers who deploy or manage such applications.</a:t>
            </a:r>
            <a:endParaRPr lang="en-US" dirty="0"/>
          </a:p>
        </p:txBody>
      </p:sp>
    </p:spTree>
    <p:extLst>
      <p:ext uri="{BB962C8B-B14F-4D97-AF65-F5344CB8AC3E}">
        <p14:creationId xmlns:p14="http://schemas.microsoft.com/office/powerpoint/2010/main" val="2862662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factors represent a set of guidelines or best practices for portable, resilient applications that will thrive in cloud environments (specifically software as a service applications .</a:t>
            </a:r>
          </a:p>
          <a:p>
            <a:r>
              <a:rPr lang="en-US" dirty="0" smtClean="0"/>
              <a:t>This is For :--</a:t>
            </a:r>
          </a:p>
          <a:p>
            <a:r>
              <a:rPr lang="en-US" sz="1000" b="0" i="0" kern="1200" dirty="0" smtClean="0">
                <a:solidFill>
                  <a:schemeClr val="tx1"/>
                </a:solidFill>
                <a:effectLst/>
                <a:latin typeface="Arial" panose="020B0604020202020204" pitchFamily="34" charset="0"/>
                <a:ea typeface="+mn-ea"/>
                <a:cs typeface="Arial" pitchFamily="34" charset="0"/>
              </a:rPr>
              <a:t>• Any developer building applications which run as a service. • </a:t>
            </a: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Ops engineers who deploy or manage such applications.</a:t>
            </a:r>
            <a:endParaRPr lang="en-US" dirty="0"/>
          </a:p>
        </p:txBody>
      </p:sp>
    </p:spTree>
    <p:extLst>
      <p:ext uri="{BB962C8B-B14F-4D97-AF65-F5344CB8AC3E}">
        <p14:creationId xmlns:p14="http://schemas.microsoft.com/office/powerpoint/2010/main" val="32191070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A twelve-factor app is always tracked in a version control system, such as </a:t>
            </a:r>
            <a:r>
              <a:rPr lang="en-US" sz="1000" b="0" i="0" u="none" strike="noStrike" kern="1200" dirty="0" smtClean="0">
                <a:solidFill>
                  <a:schemeClr val="tx1"/>
                </a:solidFill>
                <a:effectLst/>
                <a:latin typeface="Arial" panose="020B0604020202020204" pitchFamily="34" charset="0"/>
                <a:ea typeface="+mn-ea"/>
                <a:cs typeface="Arial" pitchFamily="34" charset="0"/>
              </a:rPr>
              <a:t>Git</a:t>
            </a:r>
            <a:r>
              <a:rPr lang="en-US" sz="1000" b="0" i="0" kern="1200" dirty="0" smtClean="0">
                <a:solidFill>
                  <a:schemeClr val="tx1"/>
                </a:solidFill>
                <a:effectLst/>
                <a:latin typeface="Arial" panose="020B0604020202020204" pitchFamily="34" charset="0"/>
                <a:ea typeface="+mn-ea"/>
                <a:cs typeface="Arial" pitchFamily="34" charset="0"/>
              </a:rPr>
              <a:t>, </a:t>
            </a:r>
            <a:r>
              <a:rPr lang="en-US" sz="1000" b="0" i="0" u="none" strike="noStrike" kern="1200" dirty="0" smtClean="0">
                <a:solidFill>
                  <a:schemeClr val="tx1"/>
                </a:solidFill>
                <a:effectLst/>
                <a:latin typeface="Arial" panose="020B0604020202020204" pitchFamily="34" charset="0"/>
                <a:ea typeface="+mn-ea"/>
                <a:cs typeface="Arial" pitchFamily="34" charset="0"/>
              </a:rPr>
              <a:t>Mercurial</a:t>
            </a:r>
            <a:r>
              <a:rPr lang="en-US" sz="1000" b="0" i="0" kern="1200" dirty="0" smtClean="0">
                <a:solidFill>
                  <a:schemeClr val="tx1"/>
                </a:solidFill>
                <a:effectLst/>
                <a:latin typeface="Arial" panose="020B0604020202020204" pitchFamily="34" charset="0"/>
                <a:ea typeface="+mn-ea"/>
                <a:cs typeface="Arial" pitchFamily="34" charset="0"/>
              </a:rPr>
              <a:t>, or </a:t>
            </a:r>
            <a:r>
              <a:rPr lang="en-US" sz="1000" b="0" i="0" u="none" strike="noStrike" kern="1200" dirty="0" smtClean="0">
                <a:solidFill>
                  <a:schemeClr val="tx1"/>
                </a:solidFill>
                <a:effectLst/>
                <a:latin typeface="Arial" panose="020B0604020202020204" pitchFamily="34" charset="0"/>
                <a:ea typeface="+mn-ea"/>
                <a:cs typeface="Arial" pitchFamily="34" charset="0"/>
              </a:rPr>
              <a:t>Subversion.</a:t>
            </a: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A </a:t>
            </a:r>
            <a:r>
              <a:rPr lang="en-US" sz="1000" b="0" i="1" kern="1200" dirty="0" smtClean="0">
                <a:solidFill>
                  <a:schemeClr val="tx1"/>
                </a:solidFill>
                <a:effectLst/>
                <a:latin typeface="Arial" panose="020B0604020202020204" pitchFamily="34" charset="0"/>
                <a:ea typeface="+mn-ea"/>
                <a:cs typeface="Arial" pitchFamily="34" charset="0"/>
              </a:rPr>
              <a:t>codebase</a:t>
            </a:r>
            <a:r>
              <a:rPr lang="en-US" sz="1000" b="0" i="0" kern="1200" dirty="0" smtClean="0">
                <a:solidFill>
                  <a:schemeClr val="tx1"/>
                </a:solidFill>
                <a:effectLst/>
                <a:latin typeface="Arial" panose="020B0604020202020204" pitchFamily="34" charset="0"/>
                <a:ea typeface="+mn-ea"/>
                <a:cs typeface="Arial" pitchFamily="34" charset="0"/>
              </a:rPr>
              <a:t> is any single repo (in a centralized revision control system like Subversion), or any set of repos who share a root commit (in a decentralized revision control system like Git).</a:t>
            </a: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A </a:t>
            </a:r>
            <a:r>
              <a:rPr lang="en-US" sz="1000" b="0" i="1" kern="1200" dirty="0" smtClean="0">
                <a:solidFill>
                  <a:schemeClr val="tx1"/>
                </a:solidFill>
                <a:effectLst/>
                <a:latin typeface="Arial" panose="020B0604020202020204" pitchFamily="34" charset="0"/>
                <a:ea typeface="+mn-ea"/>
                <a:cs typeface="Arial" pitchFamily="34" charset="0"/>
              </a:rPr>
              <a:t>deploy</a:t>
            </a:r>
            <a:r>
              <a:rPr lang="en-US" sz="1000" b="0" i="0" kern="1200" dirty="0" smtClean="0">
                <a:solidFill>
                  <a:schemeClr val="tx1"/>
                </a:solidFill>
                <a:effectLst/>
                <a:latin typeface="Arial" panose="020B0604020202020204" pitchFamily="34" charset="0"/>
                <a:ea typeface="+mn-ea"/>
                <a:cs typeface="Arial" pitchFamily="34" charset="0"/>
              </a:rPr>
              <a:t> is a running instance of the app. This is typically a production site, and one or more staging sites. Additionally, every developer has a copy of the app running in their local development environment, each of which also qualifies as a deploy.</a:t>
            </a:r>
          </a:p>
          <a:p>
            <a:pPr marL="171450" indent="-171450">
              <a:buFont typeface="Arial" panose="020B0604020202020204" pitchFamily="34" charset="0"/>
              <a:buChar char="•"/>
            </a:pPr>
            <a:endParaRPr lang="en-US" sz="1000" b="0" i="0" u="none" strike="noStrike" kern="1200" dirty="0" smtClean="0">
              <a:solidFill>
                <a:schemeClr val="tx1"/>
              </a:solidFill>
              <a:effectLst/>
              <a:latin typeface="Arial" panose="020B0604020202020204" pitchFamily="34" charset="0"/>
              <a:ea typeface="+mn-ea"/>
              <a:cs typeface="Arial" pitchFamily="34" charset="0"/>
            </a:endParaRP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For example, a developer has some commits not yet deployed to staging; staging has some commits not yet deployed to production. But they all share the same codebase, thus making them identifiable as different deploys of the same app.</a:t>
            </a:r>
            <a:endParaRPr lang="en-US" sz="1000" b="0" i="0" u="none" strike="noStrike" kern="1200" dirty="0" smtClean="0">
              <a:solidFill>
                <a:schemeClr val="tx1"/>
              </a:solidFill>
              <a:effectLst/>
              <a:latin typeface="Arial" panose="020B0604020202020204" pitchFamily="34" charset="0"/>
              <a:ea typeface="+mn-ea"/>
              <a:cs typeface="Arial" pitchFamily="34" charset="0"/>
            </a:endParaRP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377223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kern="1200" dirty="0" smtClean="0">
                <a:solidFill>
                  <a:schemeClr val="tx1"/>
                </a:solidFill>
                <a:effectLst/>
                <a:latin typeface="Arial" panose="020B0604020202020204" pitchFamily="34" charset="0"/>
                <a:ea typeface="+mn-ea"/>
                <a:cs typeface="Arial" pitchFamily="34" charset="0"/>
              </a:rPr>
              <a:t>Services should explicitly declare all </a:t>
            </a:r>
            <a:r>
              <a:rPr lang="en-US" sz="1000" b="1" kern="1200" dirty="0" smtClean="0">
                <a:solidFill>
                  <a:schemeClr val="tx1"/>
                </a:solidFill>
                <a:effectLst/>
                <a:latin typeface="Arial" panose="020B0604020202020204" pitchFamily="34" charset="0"/>
                <a:ea typeface="+mn-ea"/>
                <a:cs typeface="Arial" pitchFamily="34" charset="0"/>
              </a:rPr>
              <a:t>dependencies</a:t>
            </a:r>
            <a:r>
              <a:rPr lang="en-US" sz="1000" kern="1200" dirty="0" smtClean="0">
                <a:solidFill>
                  <a:schemeClr val="tx1"/>
                </a:solidFill>
                <a:effectLst/>
                <a:latin typeface="Arial" panose="020B0604020202020204" pitchFamily="34" charset="0"/>
                <a:ea typeface="+mn-ea"/>
                <a:cs typeface="Arial" pitchFamily="34" charset="0"/>
              </a:rPr>
              <a:t>, and should not rely on the presence of system-level tools or libraries: Main recommendation here is that avoid in pre-installed software in the system level which has a dependency with your application</a:t>
            </a:r>
            <a:endParaRPr lang="en-US" dirty="0"/>
          </a:p>
        </p:txBody>
      </p:sp>
    </p:spTree>
    <p:extLst>
      <p:ext uri="{BB962C8B-B14F-4D97-AF65-F5344CB8AC3E}">
        <p14:creationId xmlns:p14="http://schemas.microsoft.com/office/powerpoint/2010/main" val="4163885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b="1" kern="1200" dirty="0" smtClean="0">
                <a:solidFill>
                  <a:schemeClr val="tx1"/>
                </a:solidFill>
                <a:effectLst/>
                <a:latin typeface="Arial" panose="020B0604020202020204" pitchFamily="34" charset="0"/>
                <a:ea typeface="+mn-ea"/>
                <a:cs typeface="Arial" pitchFamily="34" charset="0"/>
              </a:rPr>
              <a:t>Configuration</a:t>
            </a:r>
            <a:r>
              <a:rPr lang="en-US" sz="1000" kern="1200" dirty="0" smtClean="0">
                <a:solidFill>
                  <a:schemeClr val="tx1"/>
                </a:solidFill>
                <a:effectLst/>
                <a:latin typeface="Arial" panose="020B0604020202020204" pitchFamily="34" charset="0"/>
                <a:ea typeface="+mn-ea"/>
                <a:cs typeface="Arial" pitchFamily="34" charset="0"/>
              </a:rPr>
              <a:t> that varies between deployment environments should be stored in the environment: </a:t>
            </a:r>
          </a:p>
          <a:p>
            <a:pPr marL="628650" lvl="1" indent="-171450">
              <a:buFont typeface="Arial" panose="020B0604020202020204" pitchFamily="34" charset="0"/>
              <a:buChar char="•"/>
            </a:pPr>
            <a:r>
              <a:rPr lang="en-US" sz="1000" kern="1200" dirty="0" smtClean="0">
                <a:solidFill>
                  <a:schemeClr val="tx1"/>
                </a:solidFill>
                <a:effectLst/>
                <a:latin typeface="Arial" panose="020B0604020202020204" pitchFamily="34" charset="0"/>
                <a:ea typeface="+mn-ea"/>
                <a:cs typeface="Arial" pitchFamily="34" charset="0"/>
              </a:rPr>
              <a:t>In this scenario the recommendation is to avoid having environment (Development, Staging and Production) specific configuration with in your application code.</a:t>
            </a:r>
            <a:endParaRPr lang="en-US" dirty="0"/>
          </a:p>
        </p:txBody>
      </p:sp>
    </p:spTree>
    <p:extLst>
      <p:ext uri="{BB962C8B-B14F-4D97-AF65-F5344CB8AC3E}">
        <p14:creationId xmlns:p14="http://schemas.microsoft.com/office/powerpoint/2010/main" val="2888489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A </a:t>
            </a:r>
            <a:r>
              <a:rPr lang="en-US" sz="1000" b="0" i="1" kern="1200" dirty="0" smtClean="0">
                <a:solidFill>
                  <a:schemeClr val="tx1"/>
                </a:solidFill>
                <a:effectLst/>
                <a:latin typeface="Arial" panose="020B0604020202020204" pitchFamily="34" charset="0"/>
                <a:ea typeface="+mn-ea"/>
                <a:cs typeface="Arial" pitchFamily="34" charset="0"/>
              </a:rPr>
              <a:t>backing service</a:t>
            </a:r>
            <a:r>
              <a:rPr lang="en-US" sz="1000" b="0" i="0" kern="1200" dirty="0" smtClean="0">
                <a:solidFill>
                  <a:schemeClr val="tx1"/>
                </a:solidFill>
                <a:effectLst/>
                <a:latin typeface="Arial" panose="020B0604020202020204" pitchFamily="34" charset="0"/>
                <a:ea typeface="+mn-ea"/>
                <a:cs typeface="Arial" pitchFamily="34" charset="0"/>
              </a:rPr>
              <a:t> is any service the app consumes over the network as part of its normal operation. Examples </a:t>
            </a:r>
          </a:p>
          <a:p>
            <a:pPr marL="628650" lvl="1"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include datastores (such as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3"/>
              </a:rPr>
              <a:t>MySQL</a:t>
            </a:r>
            <a:r>
              <a:rPr lang="en-US" sz="1000" b="0" i="0" kern="1200" dirty="0" smtClean="0">
                <a:solidFill>
                  <a:schemeClr val="tx1"/>
                </a:solidFill>
                <a:effectLst/>
                <a:latin typeface="Arial" panose="020B0604020202020204" pitchFamily="34" charset="0"/>
                <a:ea typeface="+mn-ea"/>
                <a:cs typeface="Arial" pitchFamily="34" charset="0"/>
              </a:rPr>
              <a:t> or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4"/>
              </a:rPr>
              <a:t>CouchDB</a:t>
            </a:r>
            <a:r>
              <a:rPr lang="en-US" sz="1000" b="0" i="0" kern="1200" dirty="0" smtClean="0">
                <a:solidFill>
                  <a:schemeClr val="tx1"/>
                </a:solidFill>
                <a:effectLst/>
                <a:latin typeface="Arial" panose="020B0604020202020204" pitchFamily="34" charset="0"/>
                <a:ea typeface="+mn-ea"/>
                <a:cs typeface="Arial" pitchFamily="34" charset="0"/>
              </a:rPr>
              <a:t>), </a:t>
            </a:r>
          </a:p>
          <a:p>
            <a:pPr marL="628650" lvl="1"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messaging/queueing systems (such as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5"/>
              </a:rPr>
              <a:t>RabbitMQ</a:t>
            </a:r>
            <a:r>
              <a:rPr lang="en-US" sz="1000" b="0" i="0" kern="1200" dirty="0" smtClean="0">
                <a:solidFill>
                  <a:schemeClr val="tx1"/>
                </a:solidFill>
                <a:effectLst/>
                <a:latin typeface="Arial" panose="020B0604020202020204" pitchFamily="34" charset="0"/>
                <a:ea typeface="+mn-ea"/>
                <a:cs typeface="Arial" pitchFamily="34" charset="0"/>
              </a:rPr>
              <a:t> or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6"/>
              </a:rPr>
              <a:t>Beanstalk</a:t>
            </a:r>
            <a:r>
              <a:rPr lang="en-US" sz="1000" b="0" i="0" kern="1200" dirty="0" smtClean="0">
                <a:solidFill>
                  <a:schemeClr val="tx1"/>
                </a:solidFill>
                <a:effectLst/>
                <a:latin typeface="Arial" panose="020B0604020202020204" pitchFamily="34" charset="0"/>
                <a:ea typeface="+mn-ea"/>
                <a:cs typeface="Arial" pitchFamily="34" charset="0"/>
              </a:rPr>
              <a:t>), </a:t>
            </a:r>
          </a:p>
          <a:p>
            <a:pPr marL="628650" lvl="1"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SMTP services for outbound email (such as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7"/>
              </a:rPr>
              <a:t>Postfix</a:t>
            </a:r>
            <a:r>
              <a:rPr lang="en-US" sz="1000" b="0" i="0" kern="1200" dirty="0" smtClean="0">
                <a:solidFill>
                  <a:schemeClr val="tx1"/>
                </a:solidFill>
                <a:effectLst/>
                <a:latin typeface="Arial" panose="020B0604020202020204" pitchFamily="34" charset="0"/>
                <a:ea typeface="+mn-ea"/>
                <a:cs typeface="Arial" pitchFamily="34" charset="0"/>
              </a:rPr>
              <a:t>), </a:t>
            </a:r>
          </a:p>
          <a:p>
            <a:pPr marL="628650" lvl="1"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and caching systems (such as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8"/>
              </a:rPr>
              <a:t>Memcached</a:t>
            </a:r>
            <a:r>
              <a:rPr lang="en-US" sz="1000" b="0" i="0" kern="1200" dirty="0" smtClean="0">
                <a:solidFill>
                  <a:schemeClr val="tx1"/>
                </a:solidFill>
                <a:effectLst/>
                <a:latin typeface="Arial" panose="020B0604020202020204" pitchFamily="34" charset="0"/>
                <a:ea typeface="+mn-ea"/>
                <a:cs typeface="Arial" pitchFamily="34" charset="0"/>
              </a:rPr>
              <a:t>).</a:t>
            </a:r>
          </a:p>
          <a:p>
            <a:pPr marL="628650" lvl="1" indent="-171450">
              <a:buFont typeface="Arial" panose="020B0604020202020204" pitchFamily="34" charset="0"/>
              <a:buChar char="•"/>
            </a:pPr>
            <a:endParaRPr lang="en-US" sz="1000" b="0" i="0" kern="1200" dirty="0" smtClean="0">
              <a:solidFill>
                <a:schemeClr val="tx1"/>
              </a:solidFill>
              <a:effectLst/>
              <a:latin typeface="Arial" panose="020B0604020202020204" pitchFamily="34" charset="0"/>
              <a:ea typeface="+mn-ea"/>
              <a:cs typeface="Arial" pitchFamily="34" charset="0"/>
            </a:endParaRPr>
          </a:p>
          <a:p>
            <a:pPr marL="628650" lvl="1" indent="-171450">
              <a:buFont typeface="Arial" panose="020B0604020202020204" pitchFamily="34" charset="0"/>
              <a:buChar char="•"/>
            </a:pPr>
            <a:endParaRPr lang="en-US" sz="1000" b="0" i="0" kern="1200" dirty="0" smtClean="0">
              <a:solidFill>
                <a:schemeClr val="tx1"/>
              </a:solidFill>
              <a:effectLst/>
              <a:latin typeface="Arial" panose="020B0604020202020204" pitchFamily="34" charset="0"/>
              <a:ea typeface="+mn-ea"/>
              <a:cs typeface="Arial" pitchFamily="34" charset="0"/>
            </a:endParaRPr>
          </a:p>
          <a:p>
            <a:pPr marL="628650" lvl="1" indent="-171450">
              <a:buFont typeface="Arial" panose="020B0604020202020204" pitchFamily="34" charset="0"/>
              <a:buChar char="•"/>
            </a:pPr>
            <a:endParaRPr lang="en-US" sz="1000" b="0" i="0" kern="1200" dirty="0" smtClean="0">
              <a:solidFill>
                <a:schemeClr val="tx1"/>
              </a:solidFill>
              <a:effectLst/>
              <a:latin typeface="Arial" panose="020B0604020202020204" pitchFamily="34" charset="0"/>
              <a:ea typeface="+mn-ea"/>
              <a:cs typeface="Arial" pitchFamily="34" charset="0"/>
            </a:endParaRPr>
          </a:p>
          <a:p>
            <a:pPr marL="0" lvl="0" indent="0">
              <a:buFont typeface="Arial" panose="020B0604020202020204" pitchFamily="34" charset="0"/>
              <a:buNone/>
            </a:pPr>
            <a:r>
              <a:rPr lang="en-US" sz="1000" b="0" i="0" kern="1200" baseline="0" dirty="0" smtClean="0">
                <a:solidFill>
                  <a:schemeClr val="tx1"/>
                </a:solidFill>
                <a:effectLst/>
                <a:latin typeface="Arial" panose="020B0604020202020204" pitchFamily="34" charset="0"/>
                <a:ea typeface="+mn-ea"/>
                <a:cs typeface="Arial" pitchFamily="34" charset="0"/>
              </a:rPr>
              <a:t> </a:t>
            </a:r>
            <a:r>
              <a:rPr lang="en-US" sz="1000" b="1" i="0" kern="1200" dirty="0" smtClean="0">
                <a:solidFill>
                  <a:schemeClr val="tx1"/>
                </a:solidFill>
                <a:effectLst/>
                <a:latin typeface="Arial" panose="020B0604020202020204" pitchFamily="34" charset="0"/>
                <a:ea typeface="+mn-ea"/>
                <a:cs typeface="Arial" pitchFamily="34" charset="0"/>
              </a:rPr>
              <a:t>The code for a twelve-factor app makes no distinction between local and third party services.</a:t>
            </a:r>
          </a:p>
          <a:p>
            <a:pPr marL="0" lvl="0" indent="0">
              <a:buFont typeface="Arial" panose="020B0604020202020204" pitchFamily="34" charset="0"/>
              <a:buNone/>
            </a:pPr>
            <a:r>
              <a:rPr lang="en-US" sz="1000" b="0" i="0" kern="1200" dirty="0" smtClean="0">
                <a:solidFill>
                  <a:schemeClr val="tx1"/>
                </a:solidFill>
                <a:effectLst/>
                <a:latin typeface="Arial" panose="020B0604020202020204" pitchFamily="34" charset="0"/>
                <a:ea typeface="+mn-ea"/>
                <a:cs typeface="Arial" pitchFamily="34" charset="0"/>
              </a:rPr>
              <a:t> To the app, both are attached resources, accessed via a URL or other locator/credentials stored in the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9"/>
              </a:rPr>
              <a:t>config</a:t>
            </a:r>
            <a:r>
              <a:rPr lang="en-US" sz="1000" b="0" i="0" kern="1200" dirty="0" smtClean="0">
                <a:solidFill>
                  <a:schemeClr val="tx1"/>
                </a:solidFill>
                <a:effectLst/>
                <a:latin typeface="Arial" panose="020B0604020202020204" pitchFamily="34" charset="0"/>
                <a:ea typeface="+mn-ea"/>
                <a:cs typeface="Arial" pitchFamily="34" charset="0"/>
              </a:rPr>
              <a:t>. </a:t>
            </a:r>
          </a:p>
          <a:p>
            <a:pPr marL="0" lvl="0" indent="0">
              <a:buFont typeface="Arial" panose="020B0604020202020204" pitchFamily="34" charset="0"/>
              <a:buNone/>
            </a:pPr>
            <a:r>
              <a:rPr lang="en-US" sz="1000" b="0" i="0" kern="1200" dirty="0" smtClean="0">
                <a:solidFill>
                  <a:schemeClr val="tx1"/>
                </a:solidFill>
                <a:effectLst/>
                <a:latin typeface="Arial" panose="020B0604020202020204" pitchFamily="34" charset="0"/>
                <a:ea typeface="+mn-ea"/>
                <a:cs typeface="Arial" pitchFamily="34" charset="0"/>
              </a:rPr>
              <a:t> A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10"/>
              </a:rPr>
              <a:t>deploy</a:t>
            </a:r>
            <a:r>
              <a:rPr lang="en-US" sz="1000" b="0" i="0" kern="1200" dirty="0" smtClean="0">
                <a:solidFill>
                  <a:schemeClr val="tx1"/>
                </a:solidFill>
                <a:effectLst/>
                <a:latin typeface="Arial" panose="020B0604020202020204" pitchFamily="34" charset="0"/>
                <a:ea typeface="+mn-ea"/>
                <a:cs typeface="Arial" pitchFamily="34" charset="0"/>
              </a:rPr>
              <a:t> of the twelve-factor app should be able to swap out a local MySQL database with one managed by a</a:t>
            </a:r>
          </a:p>
          <a:p>
            <a:pPr marL="0" lvl="0" indent="0">
              <a:buFont typeface="Arial" panose="020B0604020202020204" pitchFamily="34" charset="0"/>
              <a:buNone/>
            </a:pPr>
            <a:r>
              <a:rPr lang="en-US" sz="1000" b="0" i="0" kern="1200" dirty="0" smtClean="0">
                <a:solidFill>
                  <a:schemeClr val="tx1"/>
                </a:solidFill>
                <a:effectLst/>
                <a:latin typeface="Arial" panose="020B0604020202020204" pitchFamily="34" charset="0"/>
                <a:ea typeface="+mn-ea"/>
                <a:cs typeface="Arial" pitchFamily="34" charset="0"/>
              </a:rPr>
              <a:t> third party (such as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11"/>
              </a:rPr>
              <a:t>Amazon RDS</a:t>
            </a:r>
            <a:r>
              <a:rPr lang="en-US" sz="1000" b="0" i="0" kern="1200" dirty="0" smtClean="0">
                <a:solidFill>
                  <a:schemeClr val="tx1"/>
                </a:solidFill>
                <a:effectLst/>
                <a:latin typeface="Arial" panose="020B0604020202020204" pitchFamily="34" charset="0"/>
                <a:ea typeface="+mn-ea"/>
                <a:cs typeface="Arial" pitchFamily="34" charset="0"/>
              </a:rPr>
              <a:t>) without any changes to the app’s code.</a:t>
            </a:r>
          </a:p>
          <a:p>
            <a:pPr marL="0" lvl="0" indent="0">
              <a:buFont typeface="Arial" panose="020B0604020202020204" pitchFamily="34" charset="0"/>
              <a:buNone/>
            </a:pPr>
            <a:endParaRPr lang="en-US" sz="1000" b="0" i="0" kern="1200" dirty="0" smtClean="0">
              <a:solidFill>
                <a:schemeClr val="tx1"/>
              </a:solidFill>
              <a:effectLst/>
              <a:latin typeface="Arial" panose="020B0604020202020204" pitchFamily="34" charset="0"/>
              <a:ea typeface="+mn-ea"/>
              <a:cs typeface="Arial" pitchFamily="34" charset="0"/>
            </a:endParaRPr>
          </a:p>
          <a:p>
            <a:r>
              <a:rPr lang="en-US" dirty="0" smtClean="0"/>
              <a:t>For example, if the app’s database is misbehaving due to a hardware issue, the app’s administrator might spin up a new database server </a:t>
            </a:r>
          </a:p>
          <a:p>
            <a:r>
              <a:rPr lang="en-US" dirty="0" smtClean="0"/>
              <a:t>restored from a recent backup. The current production database could be detached, and the new database attached – all without any code changes.</a:t>
            </a:r>
          </a:p>
          <a:p>
            <a:pPr marL="0" lvl="0" indent="0">
              <a:buFont typeface="Arial" panose="020B0604020202020204" pitchFamily="34" charset="0"/>
              <a:buNone/>
            </a:pPr>
            <a:endParaRPr lang="en-US" sz="1000" b="0" i="0" kern="1200" dirty="0" smtClean="0">
              <a:solidFill>
                <a:schemeClr val="tx1"/>
              </a:solidFill>
              <a:effectLst/>
              <a:latin typeface="Arial" panose="020B0604020202020204" pitchFamily="34" charset="0"/>
              <a:ea typeface="+mn-ea"/>
              <a:cs typeface="Arial" pitchFamily="34" charset="0"/>
            </a:endParaRPr>
          </a:p>
        </p:txBody>
      </p:sp>
    </p:spTree>
    <p:extLst>
      <p:ext uri="{BB962C8B-B14F-4D97-AF65-F5344CB8AC3E}">
        <p14:creationId xmlns:p14="http://schemas.microsoft.com/office/powerpoint/2010/main" val="12939346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kern="1200" dirty="0" smtClean="0">
                <a:solidFill>
                  <a:srgbClr val="6B6B6B"/>
                </a:solidFill>
                <a:latin typeface="Arial" panose="020B0604020202020204" pitchFamily="34" charset="0"/>
                <a:ea typeface="Times New Roman" panose="02020603050405020304" pitchFamily="18" charset="0"/>
                <a:cs typeface="Times New Roman" panose="02020603050405020304" pitchFamily="18" charset="0"/>
              </a:rPr>
              <a:t>Build: Takes the source code and bundle to a package which referred as the build</a:t>
            </a:r>
            <a:endParaRPr lang="en-US" sz="1600" kern="1200" dirty="0" smtClean="0">
              <a:solidFill>
                <a:srgbClr val="6B6B6B"/>
              </a:solidFill>
              <a:latin typeface="Arial" panose="020B060402020202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kern="1200" dirty="0" smtClean="0">
                <a:solidFill>
                  <a:srgbClr val="6B6B6B"/>
                </a:solidFill>
                <a:latin typeface="Arial" panose="020B0604020202020204" pitchFamily="34" charset="0"/>
                <a:ea typeface="Times New Roman" panose="02020603050405020304" pitchFamily="18" charset="0"/>
                <a:cs typeface="Times New Roman" panose="02020603050405020304" pitchFamily="18" charset="0"/>
              </a:rPr>
              <a:t>Release: Combine the build and the config and create a release for deploy in an environment. Each release will have a unique identifier and related to a release management tool. It will ensure a quick rollback time.</a:t>
            </a:r>
            <a:endParaRPr lang="en-US" sz="1600" kern="1200" dirty="0" smtClean="0">
              <a:solidFill>
                <a:srgbClr val="6B6B6B"/>
              </a:solidFill>
              <a:latin typeface="Arial" panose="020B060402020202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kern="1200" dirty="0" smtClean="0">
                <a:solidFill>
                  <a:srgbClr val="6B6B6B"/>
                </a:solidFill>
                <a:latin typeface="Arial" panose="020B0604020202020204" pitchFamily="34" charset="0"/>
                <a:ea typeface="Times New Roman" panose="02020603050405020304" pitchFamily="18" charset="0"/>
                <a:cs typeface="Times New Roman" panose="02020603050405020304" pitchFamily="18" charset="0"/>
              </a:rPr>
              <a:t>Run: Referred as the runtime. Execute the application in the corresponding environment</a:t>
            </a:r>
            <a:endParaRPr lang="en-US" sz="1600" kern="1200" dirty="0" smtClean="0">
              <a:solidFill>
                <a:srgbClr val="6B6B6B"/>
              </a:solidFill>
              <a:effectLst/>
              <a:latin typeface="Arial" panose="020B0604020202020204" pitchFamily="34" charset="0"/>
              <a:ea typeface="Calibri" panose="020F0502020204030204" pitchFamily="34" charset="0"/>
              <a:cs typeface="Times New Roman" panose="02020603050405020304" pitchFamily="18" charset="0"/>
            </a:endParaRPr>
          </a:p>
          <a:p>
            <a:pPr marL="0" lvl="0" indent="0">
              <a:buFont typeface="Arial" panose="020B0604020202020204" pitchFamily="34" charset="0"/>
              <a:buNone/>
            </a:pPr>
            <a:endParaRPr lang="en-US" sz="1000" b="0" i="0" kern="1200" dirty="0" smtClean="0">
              <a:solidFill>
                <a:schemeClr val="tx1"/>
              </a:solidFill>
              <a:effectLst/>
              <a:latin typeface="Arial" panose="020B0604020202020204" pitchFamily="34" charset="0"/>
              <a:ea typeface="+mn-ea"/>
              <a:cs typeface="Arial" pitchFamily="34" charset="0"/>
            </a:endParaRPr>
          </a:p>
        </p:txBody>
      </p:sp>
    </p:spTree>
    <p:extLst>
      <p:ext uri="{BB962C8B-B14F-4D97-AF65-F5344CB8AC3E}">
        <p14:creationId xmlns:p14="http://schemas.microsoft.com/office/powerpoint/2010/main" val="23953242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1" i="0" kern="1200" dirty="0" smtClean="0">
                <a:solidFill>
                  <a:schemeClr val="tx1"/>
                </a:solidFill>
                <a:effectLst/>
                <a:latin typeface="Arial" panose="020B0604020202020204" pitchFamily="34" charset="0"/>
                <a:ea typeface="+mn-ea"/>
                <a:cs typeface="Arial" pitchFamily="34" charset="0"/>
              </a:rPr>
              <a:t>Twelve-factor processes are stateless and </a:t>
            </a:r>
            <a:r>
              <a:rPr lang="en-US" sz="1000" b="1" i="0" u="none" strike="noStrike" kern="1200" dirty="0" smtClean="0">
                <a:solidFill>
                  <a:schemeClr val="tx1"/>
                </a:solidFill>
                <a:effectLst/>
                <a:latin typeface="Arial" panose="020B0604020202020204" pitchFamily="34" charset="0"/>
                <a:ea typeface="+mn-ea"/>
                <a:cs typeface="Arial" pitchFamily="34" charset="0"/>
              </a:rPr>
              <a:t>share-nothing</a:t>
            </a:r>
            <a:r>
              <a:rPr lang="en-US" sz="1000" b="1" i="0" kern="1200" dirty="0" smtClean="0">
                <a:solidFill>
                  <a:schemeClr val="tx1"/>
                </a:solidFill>
                <a:effectLst/>
                <a:latin typeface="Arial" panose="020B0604020202020204" pitchFamily="34" charset="0"/>
                <a:ea typeface="+mn-ea"/>
                <a:cs typeface="Arial" pitchFamily="34" charset="0"/>
              </a:rPr>
              <a:t>.</a:t>
            </a:r>
            <a:r>
              <a:rPr lang="en-US" sz="1000" b="0" i="0" kern="1200" dirty="0" smtClean="0">
                <a:solidFill>
                  <a:schemeClr val="tx1"/>
                </a:solidFill>
                <a:effectLst/>
                <a:latin typeface="Arial" panose="020B0604020202020204" pitchFamily="34" charset="0"/>
                <a:ea typeface="+mn-ea"/>
                <a:cs typeface="Arial" pitchFamily="34" charset="0"/>
              </a:rPr>
              <a:t> Any data that needs to persist must be stored in a stateful </a:t>
            </a:r>
            <a:r>
              <a:rPr lang="en-US" sz="1000" b="0" i="0" u="none" strike="noStrike" kern="1200" dirty="0" smtClean="0">
                <a:solidFill>
                  <a:schemeClr val="tx1"/>
                </a:solidFill>
                <a:effectLst/>
                <a:latin typeface="Arial" panose="020B0604020202020204" pitchFamily="34" charset="0"/>
                <a:ea typeface="+mn-ea"/>
                <a:cs typeface="Arial" pitchFamily="34" charset="0"/>
              </a:rPr>
              <a:t>backing service</a:t>
            </a:r>
            <a:r>
              <a:rPr lang="en-US" sz="1000" b="0" i="0" kern="1200" dirty="0" smtClean="0">
                <a:solidFill>
                  <a:schemeClr val="tx1"/>
                </a:solidFill>
                <a:effectLst/>
                <a:latin typeface="Arial" panose="020B0604020202020204" pitchFamily="34" charset="0"/>
                <a:ea typeface="+mn-ea"/>
                <a:cs typeface="Arial" pitchFamily="34" charset="0"/>
              </a:rPr>
              <a:t>, </a:t>
            </a:r>
          </a:p>
          <a:p>
            <a:pPr marL="457200" marR="0" lvl="1" indent="0">
              <a:lnSpc>
                <a:spcPct val="107000"/>
              </a:lnSpc>
              <a:spcBef>
                <a:spcPts val="0"/>
              </a:spcBef>
              <a:spcAft>
                <a:spcPts val="800"/>
              </a:spcAft>
              <a:buSzPts val="1000"/>
              <a:buFont typeface="Wingdings" panose="05000000000000000000" pitchFamily="2" charset="2"/>
              <a:buNone/>
              <a:tabLst>
                <a:tab pos="914400" algn="l"/>
              </a:tabLst>
            </a:pPr>
            <a:r>
              <a:rPr lang="en-US" sz="1000" b="0" i="0" kern="1200" dirty="0" smtClean="0">
                <a:solidFill>
                  <a:schemeClr val="tx1"/>
                </a:solidFill>
                <a:effectLst/>
                <a:latin typeface="Arial" panose="020B0604020202020204" pitchFamily="34" charset="0"/>
                <a:ea typeface="+mn-ea"/>
                <a:cs typeface="Arial" pitchFamily="34" charset="0"/>
              </a:rPr>
              <a:t>        typically a database.</a:t>
            </a:r>
          </a:p>
        </p:txBody>
      </p:sp>
    </p:spTree>
    <p:extLst>
      <p:ext uri="{BB962C8B-B14F-4D97-AF65-F5344CB8AC3E}">
        <p14:creationId xmlns:p14="http://schemas.microsoft.com/office/powerpoint/2010/main" val="394213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fontScale="40000" lnSpcReduction="20000"/>
          </a:bodyPr>
          <a:lstStyle/>
          <a:p>
            <a:pPr marL="0" indent="0">
              <a:buNone/>
            </a:pPr>
            <a:r>
              <a:rPr lang="en-US" sz="1600" b="1" dirty="0" smtClean="0">
                <a:latin typeface="Verdana" panose="020B0604030504040204" pitchFamily="34" charset="0"/>
                <a:ea typeface="Verdana" panose="020B0604030504040204" pitchFamily="34" charset="0"/>
                <a:cs typeface="Verdana" panose="020B0604030504040204" pitchFamily="34" charset="0"/>
              </a:rPr>
              <a:t>The world is changing first :</a:t>
            </a:r>
          </a:p>
          <a:p>
            <a:pPr marL="628650" lvl="1" indent="-171450">
              <a:buFont typeface="Wingdings" panose="05000000000000000000" pitchFamily="2" charset="2"/>
              <a:buChar char="Ø"/>
            </a:pPr>
            <a:r>
              <a:rPr lang="en-US" sz="1600" dirty="0" smtClean="0">
                <a:latin typeface="Verdana" panose="020B0604030504040204" pitchFamily="34" charset="0"/>
                <a:ea typeface="Verdana" panose="020B0604030504040204" pitchFamily="34" charset="0"/>
                <a:cs typeface="Verdana" panose="020B0604030504040204" pitchFamily="34" charset="0"/>
              </a:rPr>
              <a:t>Since the year 2000, 56 % of the Fortune 500 companies are no longer in the list.	</a:t>
            </a:r>
          </a:p>
          <a:p>
            <a:pPr marL="628650" lvl="1" indent="-171450">
              <a:buFont typeface="Wingdings" panose="05000000000000000000" pitchFamily="2" charset="2"/>
              <a:buChar char="Ø"/>
            </a:pPr>
            <a:r>
              <a:rPr lang="en-US" sz="1600" dirty="0" smtClean="0">
                <a:latin typeface="Verdana" panose="020B0604030504040204" pitchFamily="34" charset="0"/>
                <a:ea typeface="Verdana" panose="020B0604030504040204" pitchFamily="34" charset="0"/>
                <a:cs typeface="Verdana" panose="020B0604030504040204" pitchFamily="34" charset="0"/>
              </a:rPr>
              <a:t>Disruption is everywhere – May be System issue , network issue</a:t>
            </a:r>
          </a:p>
          <a:p>
            <a:pPr marL="628650" lvl="1" indent="-171450">
              <a:buFont typeface="Wingdings" panose="05000000000000000000" pitchFamily="2" charset="2"/>
              <a:buChar char="Ø"/>
            </a:pPr>
            <a:r>
              <a:rPr lang="en-US" sz="1600" dirty="0" smtClean="0">
                <a:latin typeface="Verdana" panose="020B0604030504040204" pitchFamily="34" charset="0"/>
                <a:ea typeface="Verdana" panose="020B0604030504040204" pitchFamily="34" charset="0"/>
                <a:cs typeface="Verdana" panose="020B0604030504040204" pitchFamily="34" charset="0"/>
              </a:rPr>
              <a:t>Learn to Adapt the new concept- Technology are changing</a:t>
            </a:r>
          </a:p>
          <a:p>
            <a:pPr marL="628650" lvl="1" indent="-171450">
              <a:buFont typeface="Wingdings" panose="05000000000000000000" pitchFamily="2" charset="2"/>
              <a:buChar char="Ø"/>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600" b="1" dirty="0" smtClean="0">
                <a:latin typeface="Verdana" panose="020B0604030504040204" pitchFamily="34" charset="0"/>
                <a:ea typeface="Verdana" panose="020B0604030504040204" pitchFamily="34" charset="0"/>
                <a:cs typeface="Verdana" panose="020B0604030504040204" pitchFamily="34" charset="0"/>
              </a:rPr>
              <a:t>Demand of Modern World application :</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600" dirty="0" smtClean="0">
                <a:latin typeface="Verdana" panose="020B0604030504040204" pitchFamily="34" charset="0"/>
                <a:ea typeface="Verdana" panose="020B0604030504040204" pitchFamily="34" charset="0"/>
                <a:cs typeface="Verdana" panose="020B0604030504040204" pitchFamily="34" charset="0"/>
              </a:rPr>
              <a:t>Adaptability and Agility :-  The system should be able to respond quickly to change.(Hardware / SW , business model etc.)</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sz="1600" dirty="0" smtClean="0">
                <a:latin typeface="Verdana" panose="020B0604030504040204" pitchFamily="34" charset="0"/>
                <a:ea typeface="Verdana" panose="020B0604030504040204" pitchFamily="34" charset="0"/>
                <a:cs typeface="Verdana" panose="020B0604030504040204" pitchFamily="34" charset="0"/>
              </a:rPr>
              <a:t>Resilience :-  </a:t>
            </a:r>
            <a:r>
              <a:rPr lang="en-US" sz="1600" dirty="0" smtClean="0">
                <a:latin typeface="Verdana" panose="020B0604030504040204" pitchFamily="34" charset="0"/>
                <a:ea typeface="Verdana" panose="020B0604030504040204" pitchFamily="34" charset="0"/>
                <a:cs typeface="Verdana" panose="020B0604030504040204" pitchFamily="34" charset="0"/>
              </a:rPr>
              <a:t>A system should be able to recover from failure (i.e. SW issue , Physical</a:t>
            </a:r>
            <a:r>
              <a:rPr lang="en-US" sz="1600" baseline="0" dirty="0" smtClean="0">
                <a:latin typeface="Verdana" panose="020B0604030504040204" pitchFamily="34" charset="0"/>
                <a:ea typeface="Verdana" panose="020B0604030504040204" pitchFamily="34" charset="0"/>
                <a:cs typeface="Verdana" panose="020B0604030504040204" pitchFamily="34" charset="0"/>
              </a:rPr>
              <a:t> </a:t>
            </a:r>
            <a:r>
              <a:rPr lang="en-US" sz="1600" dirty="0" smtClean="0">
                <a:latin typeface="Verdana" panose="020B0604030504040204" pitchFamily="34" charset="0"/>
                <a:ea typeface="Verdana" panose="020B0604030504040204" pitchFamily="34" charset="0"/>
                <a:cs typeface="Verdana" panose="020B0604030504040204" pitchFamily="34" charset="0"/>
              </a:rPr>
              <a:t>failure, attacks etc. )</a:t>
            </a:r>
          </a:p>
          <a:p>
            <a:pPr marL="628650" lvl="1" indent="-171450">
              <a:buFont typeface="Wingdings" panose="05000000000000000000" pitchFamily="2" charset="2"/>
              <a:buChar char="Ø"/>
            </a:pPr>
            <a:r>
              <a:rPr lang="en-IN" sz="1600" dirty="0" smtClean="0">
                <a:latin typeface="Verdana" panose="020B0604030504040204" pitchFamily="34" charset="0"/>
                <a:ea typeface="Verdana" panose="020B0604030504040204" pitchFamily="34" charset="0"/>
                <a:cs typeface="Verdana" panose="020B0604030504040204" pitchFamily="34" charset="0"/>
              </a:rPr>
              <a:t>Cooperation :-  </a:t>
            </a:r>
            <a:r>
              <a:rPr lang="en-US" sz="1600" dirty="0" smtClean="0">
                <a:latin typeface="Verdana" panose="020B0604030504040204" pitchFamily="34" charset="0"/>
                <a:ea typeface="Verdana" panose="020B0604030504040204" pitchFamily="34" charset="0"/>
                <a:cs typeface="Verdana" panose="020B0604030504040204" pitchFamily="34" charset="0"/>
              </a:rPr>
              <a:t>A system should be able to Work together with other systems, means the complex systems are made of simpler systems working together.</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The Cloud Native toolbox Automation Infrastructure as code Platform as a Service Containerization 12 factor apps Continuous Integration &amp; Delivery Source control Multi Data Center</a:t>
            </a: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600" b="1"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Infrastructure :--   </a:t>
            </a: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Platform as a Service A way to develop, run and manage applications without going into the complexities of managing the underlying infrastructure. Heroku Amazon Elastic Beanstalk Cloud Foundry (IBM Bluemix, Pivotal Web Services, GE Predix) Google App Engine OpenShift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Infrastructure</a:t>
            </a: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600" b="1"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Automation</a:t>
            </a: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:--as code A way to manage and provision infrastructure from the ground up with a high level or descriptive language. Terraform Puppet Chef Ansible BOSH</a:t>
            </a:r>
          </a:p>
          <a:p>
            <a:pPr marL="0" indent="0">
              <a:buNone/>
            </a:pPr>
            <a:endPar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600" b="1"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Runtime Platform </a:t>
            </a: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Containerization A technique of encapsulating applications in containers with its own operating environment, abstracting them from the operating system. LXC Docker Rocket Warden/Garden (Cloud Foundry)</a:t>
            </a:r>
          </a:p>
          <a:p>
            <a:pPr marL="0" indent="0">
              <a:buNone/>
            </a:pPr>
            <a:endPar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600" b="1"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12 factor apps </a:t>
            </a: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 methodology of writing applications that allows system and software architects, and developers, to create software that can run in the cloud seamlessly.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Codebase in revision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Declare dependencies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Config in environment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Backing services = attached resources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Separate build and run stages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Export services via port binding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Scale out via process model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Fast startup, graceful shutdown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Environments parity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Logs = events streams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Admin processes as tasks</a:t>
            </a:r>
            <a:endParaRPr lang="en-US" sz="1600" dirty="0" smtClean="0">
              <a:latin typeface="Verdana" panose="020B0604030504040204" pitchFamily="34" charset="0"/>
              <a:ea typeface="Verdana" panose="020B0604030504040204" pitchFamily="34" charset="0"/>
              <a:cs typeface="Verdana" panose="020B0604030504040204" pitchFamily="34" charset="0"/>
            </a:endParaRPr>
          </a:p>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36507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800"/>
              </a:spcAft>
              <a:buClrTx/>
              <a:buSzPts val="1000"/>
              <a:buFont typeface="Wingdings" panose="05000000000000000000" pitchFamily="2" charset="2"/>
              <a:buChar char="Ø"/>
              <a:tabLst>
                <a:tab pos="914400" algn="l"/>
              </a:tabLst>
              <a:defRPr/>
            </a:pPr>
            <a:r>
              <a:rPr lang="en-US" sz="1000" kern="1200" dirty="0" smtClean="0">
                <a:solidFill>
                  <a:schemeClr val="tx1"/>
                </a:solidFill>
                <a:effectLst/>
                <a:latin typeface="Arial" panose="020B0604020202020204" pitchFamily="34" charset="0"/>
                <a:ea typeface="+mn-ea"/>
                <a:cs typeface="Arial" pitchFamily="34" charset="0"/>
              </a:rPr>
              <a:t>Self-contained services should make themselves available to other services by </a:t>
            </a:r>
            <a:r>
              <a:rPr lang="en-US" sz="1000" b="1" kern="1200" dirty="0" smtClean="0">
                <a:solidFill>
                  <a:schemeClr val="tx1"/>
                </a:solidFill>
                <a:effectLst/>
                <a:latin typeface="Arial" panose="020B0604020202020204" pitchFamily="34" charset="0"/>
                <a:ea typeface="+mn-ea"/>
                <a:cs typeface="Arial" pitchFamily="34" charset="0"/>
              </a:rPr>
              <a:t>listening on a specified port</a:t>
            </a:r>
            <a:r>
              <a:rPr lang="en-US" sz="1000" kern="1200" dirty="0" smtClean="0">
                <a:solidFill>
                  <a:schemeClr val="tx1"/>
                </a:solidFill>
                <a:effectLst/>
                <a:latin typeface="Arial" panose="020B0604020202020204" pitchFamily="34" charset="0"/>
                <a:ea typeface="+mn-ea"/>
                <a:cs typeface="Arial" pitchFamily="34" charset="0"/>
              </a:rPr>
              <a:t>: </a:t>
            </a:r>
          </a:p>
          <a:p>
            <a:pPr marL="742950" marR="0" lvl="1" indent="-285750" algn="l" defTabSz="914400" rtl="0" eaLnBrk="1" fontAlgn="auto" latinLnBrk="0" hangingPunct="1">
              <a:lnSpc>
                <a:spcPct val="107000"/>
              </a:lnSpc>
              <a:spcBef>
                <a:spcPts val="0"/>
              </a:spcBef>
              <a:spcAft>
                <a:spcPts val="800"/>
              </a:spcAft>
              <a:buClrTx/>
              <a:buSzPts val="1000"/>
              <a:buFont typeface="Wingdings" panose="05000000000000000000" pitchFamily="2" charset="2"/>
              <a:buChar char="Ø"/>
              <a:tabLst>
                <a:tab pos="914400" algn="l"/>
              </a:tabLst>
              <a:defRPr/>
            </a:pPr>
            <a:r>
              <a:rPr lang="en-US" sz="1000" kern="1200" dirty="0" smtClean="0">
                <a:solidFill>
                  <a:schemeClr val="tx1"/>
                </a:solidFill>
                <a:effectLst/>
                <a:latin typeface="Arial" panose="020B0604020202020204" pitchFamily="34" charset="0"/>
                <a:ea typeface="+mn-ea"/>
                <a:cs typeface="Arial" pitchFamily="34" charset="0"/>
              </a:rPr>
              <a:t>This means each application are self-contained and expose access over a HTTP port that is bound to it. </a:t>
            </a:r>
          </a:p>
          <a:p>
            <a:pPr marL="742950" marR="0" lvl="1" indent="-285750" algn="l" defTabSz="914400" rtl="0" eaLnBrk="1" fontAlgn="auto" latinLnBrk="0" hangingPunct="1">
              <a:lnSpc>
                <a:spcPct val="107000"/>
              </a:lnSpc>
              <a:spcBef>
                <a:spcPts val="0"/>
              </a:spcBef>
              <a:spcAft>
                <a:spcPts val="800"/>
              </a:spcAft>
              <a:buClrTx/>
              <a:buSzPts val="1000"/>
              <a:buFont typeface="Wingdings" panose="05000000000000000000" pitchFamily="2" charset="2"/>
              <a:buChar char="Ø"/>
              <a:tabLst>
                <a:tab pos="914400" algn="l"/>
              </a:tabLst>
              <a:defRPr/>
            </a:pPr>
            <a:r>
              <a:rPr lang="en-US" sz="1000" kern="1200" dirty="0" smtClean="0">
                <a:solidFill>
                  <a:schemeClr val="tx1"/>
                </a:solidFill>
                <a:effectLst/>
                <a:latin typeface="Arial" panose="020B0604020202020204" pitchFamily="34" charset="0"/>
                <a:ea typeface="+mn-ea"/>
                <a:cs typeface="Arial" pitchFamily="34" charset="0"/>
              </a:rPr>
              <a:t>Spring boot framework is a good example for this, which is having a inbuilt server where you can configure the HTTP port easily</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endParaRPr lang="en-US" sz="1000" b="0" i="0" kern="1200" dirty="0" smtClean="0">
              <a:solidFill>
                <a:schemeClr val="tx1"/>
              </a:solidFill>
              <a:effectLst/>
              <a:latin typeface="Arial" panose="020B0604020202020204" pitchFamily="34" charset="0"/>
              <a:ea typeface="+mn-ea"/>
              <a:cs typeface="Arial" pitchFamily="34" charset="0"/>
            </a:endParaRPr>
          </a:p>
        </p:txBody>
      </p:sp>
    </p:spTree>
    <p:extLst>
      <p:ext uri="{BB962C8B-B14F-4D97-AF65-F5344CB8AC3E}">
        <p14:creationId xmlns:p14="http://schemas.microsoft.com/office/powerpoint/2010/main" val="21725552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0" i="0" kern="1200" dirty="0" smtClean="0">
                <a:solidFill>
                  <a:schemeClr val="tx1"/>
                </a:solidFill>
                <a:effectLst/>
                <a:latin typeface="Arial" panose="020B0604020202020204" pitchFamily="34" charset="0"/>
                <a:ea typeface="+mn-ea"/>
                <a:cs typeface="Arial" pitchFamily="34" charset="0"/>
              </a:rPr>
              <a:t>Processes in the twelve-factor app take strong cues from </a:t>
            </a:r>
            <a:r>
              <a:rPr lang="en-US" sz="1000" b="0" i="0" u="none" strike="noStrike" kern="1200" dirty="0" smtClean="0">
                <a:solidFill>
                  <a:schemeClr val="tx1"/>
                </a:solidFill>
                <a:effectLst/>
                <a:latin typeface="Arial" panose="020B0604020202020204" pitchFamily="34" charset="0"/>
                <a:ea typeface="+mn-ea"/>
                <a:cs typeface="Arial" pitchFamily="34" charset="0"/>
              </a:rPr>
              <a:t>the unix process model for running service daemons</a:t>
            </a:r>
            <a:r>
              <a:rPr lang="en-US" sz="1000" b="0" i="0" kern="1200" dirty="0" smtClean="0">
                <a:solidFill>
                  <a:schemeClr val="tx1"/>
                </a:solidFill>
                <a:effectLst/>
                <a:latin typeface="Arial" panose="020B0604020202020204" pitchFamily="34" charset="0"/>
                <a:ea typeface="+mn-ea"/>
                <a:cs typeface="Arial" pitchFamily="34" charset="0"/>
              </a:rPr>
              <a:t>. </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0" i="0" kern="1200" dirty="0" smtClean="0">
                <a:solidFill>
                  <a:schemeClr val="tx1"/>
                </a:solidFill>
                <a:effectLst/>
                <a:latin typeface="Arial" panose="020B0604020202020204" pitchFamily="34" charset="0"/>
                <a:ea typeface="+mn-ea"/>
                <a:cs typeface="Arial" pitchFamily="34" charset="0"/>
              </a:rPr>
              <a:t>Using this model, the developer can architect their app to handle diverse workloads by assigning each type of work to a </a:t>
            </a:r>
            <a:r>
              <a:rPr lang="en-US" sz="1000" b="0" i="1" kern="1200" dirty="0" smtClean="0">
                <a:solidFill>
                  <a:schemeClr val="tx1"/>
                </a:solidFill>
                <a:effectLst/>
                <a:latin typeface="Arial" panose="020B0604020202020204" pitchFamily="34" charset="0"/>
                <a:ea typeface="+mn-ea"/>
                <a:cs typeface="Arial" pitchFamily="34" charset="0"/>
              </a:rPr>
              <a:t>process type</a:t>
            </a:r>
            <a:r>
              <a:rPr lang="en-US" sz="1000" b="0" i="0" kern="1200" dirty="0" smtClean="0">
                <a:solidFill>
                  <a:schemeClr val="tx1"/>
                </a:solidFill>
                <a:effectLst/>
                <a:latin typeface="Arial" panose="020B0604020202020204" pitchFamily="34" charset="0"/>
                <a:ea typeface="+mn-ea"/>
                <a:cs typeface="Arial" pitchFamily="34" charset="0"/>
              </a:rPr>
              <a:t>.</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0" i="0" kern="1200" dirty="0" smtClean="0">
                <a:solidFill>
                  <a:schemeClr val="tx1"/>
                </a:solidFill>
                <a:effectLst/>
                <a:latin typeface="Arial" panose="020B0604020202020204" pitchFamily="34" charset="0"/>
                <a:ea typeface="+mn-ea"/>
                <a:cs typeface="Arial" pitchFamily="34" charset="0"/>
              </a:rPr>
              <a:t> For example, HTTP requests may be handled by a web process, and long-running background tasks handled by a worker process.</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endParaRPr lang="en-US" sz="1000" b="0" i="0" kern="1200" dirty="0" smtClean="0">
              <a:solidFill>
                <a:schemeClr val="tx1"/>
              </a:solidFill>
              <a:effectLst/>
              <a:latin typeface="Arial" panose="020B0604020202020204" pitchFamily="34" charset="0"/>
              <a:ea typeface="+mn-ea"/>
              <a:cs typeface="Arial" pitchFamily="34" charset="0"/>
            </a:endParaRPr>
          </a:p>
          <a:p>
            <a:pPr marL="742950" marR="0" lvl="1" indent="-285750" algn="l" defTabSz="914400" rtl="0" eaLnBrk="1" fontAlgn="auto" latinLnBrk="0" hangingPunct="1">
              <a:lnSpc>
                <a:spcPct val="107000"/>
              </a:lnSpc>
              <a:spcBef>
                <a:spcPts val="0"/>
              </a:spcBef>
              <a:spcAft>
                <a:spcPts val="800"/>
              </a:spcAft>
              <a:buClrTx/>
              <a:buSzPts val="1000"/>
              <a:buFont typeface="Wingdings" panose="05000000000000000000" pitchFamily="2" charset="2"/>
              <a:buChar char="Ø"/>
              <a:tabLst>
                <a:tab pos="914400" algn="l"/>
              </a:tabLst>
              <a:defRPr/>
            </a:pPr>
            <a:r>
              <a:rPr lang="en-US" sz="1000" b="1" kern="1200" dirty="0" smtClean="0">
                <a:solidFill>
                  <a:schemeClr val="tx1"/>
                </a:solidFill>
                <a:effectLst/>
                <a:latin typeface="Arial" panose="020B0604020202020204" pitchFamily="34" charset="0"/>
                <a:ea typeface="+mn-ea"/>
                <a:cs typeface="Arial" pitchFamily="34" charset="0"/>
              </a:rPr>
              <a:t>Concurrency</a:t>
            </a:r>
            <a:r>
              <a:rPr lang="en-US" sz="1000" kern="1200" dirty="0" smtClean="0">
                <a:solidFill>
                  <a:schemeClr val="tx1"/>
                </a:solidFill>
                <a:effectLst/>
                <a:latin typeface="Arial" panose="020B0604020202020204" pitchFamily="34" charset="0"/>
                <a:ea typeface="+mn-ea"/>
                <a:cs typeface="Arial" pitchFamily="34" charset="0"/>
              </a:rPr>
              <a:t> is achieved by scaling individual processes (horizontal scaling): Idea behind this is having multiple processes with distributed load. The application should be able to scale horizontally and handle requests load-balanced to multiple identical running nodes of the application. In addition application should be able to scale out processes or threads for parallel execution of work in an on-demand basis. This feature comes automatically with the JVM with multi-threading.</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endParaRPr lang="en-US" sz="1000" b="0" i="0" kern="1200" dirty="0" smtClean="0">
              <a:solidFill>
                <a:schemeClr val="tx1"/>
              </a:solidFill>
              <a:effectLst/>
              <a:latin typeface="Arial" panose="020B0604020202020204" pitchFamily="34" charset="0"/>
              <a:ea typeface="+mn-ea"/>
              <a:cs typeface="Arial" pitchFamily="34" charset="0"/>
            </a:endParaRPr>
          </a:p>
        </p:txBody>
      </p:sp>
    </p:spTree>
    <p:extLst>
      <p:ext uri="{BB962C8B-B14F-4D97-AF65-F5344CB8AC3E}">
        <p14:creationId xmlns:p14="http://schemas.microsoft.com/office/powerpoint/2010/main" val="1873715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kern="1200" dirty="0" smtClean="0">
                <a:solidFill>
                  <a:schemeClr val="tx1"/>
                </a:solidFill>
                <a:effectLst/>
                <a:latin typeface="Arial" panose="020B0604020202020204" pitchFamily="34" charset="0"/>
                <a:ea typeface="+mn-ea"/>
                <a:cs typeface="Arial" pitchFamily="34" charset="0"/>
              </a:rPr>
              <a:t>Our application should minimize the startup time like using backing services rather than using in-memory caching. </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kern="1200" dirty="0" smtClean="0">
                <a:solidFill>
                  <a:schemeClr val="tx1"/>
                </a:solidFill>
                <a:effectLst/>
                <a:latin typeface="Arial" panose="020B0604020202020204" pitchFamily="34" charset="0"/>
                <a:ea typeface="+mn-ea"/>
                <a:cs typeface="Arial" pitchFamily="34" charset="0"/>
              </a:rPr>
              <a:t>Also in shutdown process, when we stop the application it should not accept new work and </a:t>
            </a:r>
            <a:endParaRPr lang="en-US" sz="1000" b="0" i="0" kern="1200" dirty="0" smtClean="0">
              <a:solidFill>
                <a:schemeClr val="tx1"/>
              </a:solidFill>
              <a:effectLst/>
              <a:latin typeface="Arial" panose="020B0604020202020204" pitchFamily="34" charset="0"/>
              <a:ea typeface="+mn-ea"/>
              <a:cs typeface="Arial" pitchFamily="34" charset="0"/>
            </a:endParaRPr>
          </a:p>
        </p:txBody>
      </p:sp>
    </p:spTree>
    <p:extLst>
      <p:ext uri="{BB962C8B-B14F-4D97-AF65-F5344CB8AC3E}">
        <p14:creationId xmlns:p14="http://schemas.microsoft.com/office/powerpoint/2010/main" val="14101923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800"/>
              </a:spcAft>
              <a:buClrTx/>
              <a:buSzPts val="1000"/>
              <a:buFont typeface="Wingdings" panose="05000000000000000000" pitchFamily="2" charset="2"/>
              <a:buChar char="Ø"/>
              <a:tabLst>
                <a:tab pos="914400" algn="l"/>
              </a:tabLst>
              <a:defRPr/>
            </a:pPr>
            <a:r>
              <a:rPr lang="en-US" sz="1000" kern="1200" dirty="0" smtClean="0">
                <a:solidFill>
                  <a:schemeClr val="tx1"/>
                </a:solidFill>
                <a:effectLst/>
                <a:latin typeface="Arial" panose="020B0604020202020204" pitchFamily="34" charset="0"/>
                <a:ea typeface="+mn-ea"/>
                <a:cs typeface="Arial" pitchFamily="34" charset="0"/>
              </a:rPr>
              <a:t>All </a:t>
            </a:r>
            <a:r>
              <a:rPr lang="en-US" sz="1000" b="1" kern="1200" dirty="0" smtClean="0">
                <a:solidFill>
                  <a:schemeClr val="tx1"/>
                </a:solidFill>
                <a:effectLst/>
                <a:latin typeface="Arial" panose="020B0604020202020204" pitchFamily="34" charset="0"/>
                <a:ea typeface="+mn-ea"/>
                <a:cs typeface="Arial" pitchFamily="34" charset="0"/>
              </a:rPr>
              <a:t>environments</a:t>
            </a:r>
            <a:r>
              <a:rPr lang="en-US" sz="1000" kern="1200" dirty="0" smtClean="0">
                <a:solidFill>
                  <a:schemeClr val="tx1"/>
                </a:solidFill>
                <a:effectLst/>
                <a:latin typeface="Arial" panose="020B0604020202020204" pitchFamily="34" charset="0"/>
                <a:ea typeface="+mn-ea"/>
                <a:cs typeface="Arial" pitchFamily="34" charset="0"/>
              </a:rPr>
              <a:t>, from local development to production, should be as similar as possible: </a:t>
            </a:r>
          </a:p>
          <a:p>
            <a:pPr marL="171450" indent="-171450">
              <a:buFont typeface="Wingdings" panose="05000000000000000000" pitchFamily="2" charset="2"/>
              <a:buChar char="Ø"/>
            </a:pPr>
            <a:r>
              <a:rPr lang="en-US" sz="1000" b="1" i="0" kern="1200" dirty="0" smtClean="0">
                <a:solidFill>
                  <a:schemeClr val="tx1"/>
                </a:solidFill>
                <a:effectLst/>
                <a:latin typeface="Arial" panose="020B0604020202020204" pitchFamily="34" charset="0"/>
                <a:ea typeface="+mn-ea"/>
                <a:cs typeface="Arial" pitchFamily="34" charset="0"/>
              </a:rPr>
              <a:t>The twelve-factor app is designed for </a:t>
            </a:r>
            <a:r>
              <a:rPr lang="en-US" sz="1000" b="1" i="0" u="none" strike="noStrike" kern="1200" dirty="0" smtClean="0">
                <a:solidFill>
                  <a:schemeClr val="tx1"/>
                </a:solidFill>
                <a:effectLst/>
                <a:latin typeface="Arial" panose="020B0604020202020204" pitchFamily="34" charset="0"/>
                <a:ea typeface="+mn-ea"/>
                <a:cs typeface="Arial" pitchFamily="34" charset="0"/>
              </a:rPr>
              <a:t>continuous deployment</a:t>
            </a:r>
            <a:r>
              <a:rPr lang="en-US" sz="1000" b="1" i="0" kern="1200" dirty="0" smtClean="0">
                <a:solidFill>
                  <a:schemeClr val="tx1"/>
                </a:solidFill>
                <a:effectLst/>
                <a:latin typeface="Arial" panose="020B0604020202020204" pitchFamily="34" charset="0"/>
                <a:ea typeface="+mn-ea"/>
                <a:cs typeface="Arial" pitchFamily="34" charset="0"/>
              </a:rPr>
              <a:t> by keeping the gap between development and production small.</a:t>
            </a:r>
          </a:p>
          <a:p>
            <a:pPr marL="171450" indent="-171450">
              <a:buFont typeface="Wingdings" panose="05000000000000000000" pitchFamily="2" charset="2"/>
              <a:buChar char="Ø"/>
            </a:pPr>
            <a:r>
              <a:rPr lang="en-US" sz="1000" b="0" i="0" kern="1200" dirty="0" smtClean="0">
                <a:solidFill>
                  <a:schemeClr val="tx1"/>
                </a:solidFill>
                <a:effectLst/>
                <a:latin typeface="Arial" panose="020B0604020202020204" pitchFamily="34" charset="0"/>
                <a:ea typeface="+mn-ea"/>
                <a:cs typeface="Arial" pitchFamily="34" charset="0"/>
              </a:rPr>
              <a:t> Looking at the three gaps described above:</a:t>
            </a:r>
          </a:p>
          <a:p>
            <a:pPr marL="628650" lvl="1" indent="-171450">
              <a:buFont typeface="Wingdings" panose="05000000000000000000" pitchFamily="2" charset="2"/>
              <a:buChar char="Ø"/>
            </a:pPr>
            <a:r>
              <a:rPr lang="en-US" sz="1000" b="0" i="0" kern="1200" dirty="0" smtClean="0">
                <a:solidFill>
                  <a:schemeClr val="tx1"/>
                </a:solidFill>
                <a:effectLst/>
                <a:latin typeface="Arial" panose="020B0604020202020204" pitchFamily="34" charset="0"/>
                <a:ea typeface="+mn-ea"/>
                <a:cs typeface="Arial" pitchFamily="34" charset="0"/>
              </a:rPr>
              <a:t>Make the time gap small: a developer may write code and have it deployed hours or even just minutes later.</a:t>
            </a:r>
          </a:p>
          <a:p>
            <a:pPr marL="628650" lvl="1" indent="-171450">
              <a:buFont typeface="Wingdings" panose="05000000000000000000" pitchFamily="2" charset="2"/>
              <a:buChar char="Ø"/>
            </a:pPr>
            <a:r>
              <a:rPr lang="en-US" sz="1000" b="0" i="0" kern="1200" dirty="0" smtClean="0">
                <a:solidFill>
                  <a:schemeClr val="tx1"/>
                </a:solidFill>
                <a:effectLst/>
                <a:latin typeface="Arial" panose="020B0604020202020204" pitchFamily="34" charset="0"/>
                <a:ea typeface="+mn-ea"/>
                <a:cs typeface="Arial" pitchFamily="34" charset="0"/>
              </a:rPr>
              <a:t>Make the personnel gap small: developers who wrote code are closely involved in deploying it and watching its behavior in production.</a:t>
            </a:r>
          </a:p>
          <a:p>
            <a:pPr marL="628650" lvl="1" indent="-171450">
              <a:buFont typeface="Wingdings" panose="05000000000000000000" pitchFamily="2" charset="2"/>
              <a:buChar char="Ø"/>
            </a:pPr>
            <a:r>
              <a:rPr lang="en-US" sz="1000" b="0" i="0" kern="1200" dirty="0" smtClean="0">
                <a:solidFill>
                  <a:schemeClr val="tx1"/>
                </a:solidFill>
                <a:effectLst/>
                <a:latin typeface="Arial" panose="020B0604020202020204" pitchFamily="34" charset="0"/>
                <a:ea typeface="+mn-ea"/>
                <a:cs typeface="Arial" pitchFamily="34" charset="0"/>
              </a:rPr>
              <a:t>Make the tools gap small: keep development and production as similar as possible.</a:t>
            </a:r>
          </a:p>
          <a:p>
            <a:pPr marL="742950" marR="0" lvl="1" indent="-285750" algn="l" defTabSz="914400" rtl="0" eaLnBrk="1" fontAlgn="auto" latinLnBrk="0" hangingPunct="1">
              <a:lnSpc>
                <a:spcPct val="107000"/>
              </a:lnSpc>
              <a:spcBef>
                <a:spcPts val="0"/>
              </a:spcBef>
              <a:spcAft>
                <a:spcPts val="800"/>
              </a:spcAft>
              <a:buClrTx/>
              <a:buSzPts val="1000"/>
              <a:buFont typeface="Wingdings" panose="05000000000000000000" pitchFamily="2" charset="2"/>
              <a:buChar char="Ø"/>
              <a:tabLst>
                <a:tab pos="914400" algn="l"/>
              </a:tabLst>
              <a:defRPr/>
            </a:pPr>
            <a:endParaRPr lang="en-US" sz="1000" kern="1200" dirty="0" smtClean="0">
              <a:solidFill>
                <a:schemeClr val="tx1"/>
              </a:solidFill>
              <a:effectLst/>
              <a:latin typeface="Arial" panose="020B0604020202020204" pitchFamily="34" charset="0"/>
              <a:ea typeface="+mn-ea"/>
              <a:cs typeface="Arial" pitchFamily="34" charset="0"/>
            </a:endParaRPr>
          </a:p>
        </p:txBody>
      </p:sp>
    </p:spTree>
    <p:extLst>
      <p:ext uri="{BB962C8B-B14F-4D97-AF65-F5344CB8AC3E}">
        <p14:creationId xmlns:p14="http://schemas.microsoft.com/office/powerpoint/2010/main" val="35016949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1" i="0" kern="1200" dirty="0" smtClean="0">
                <a:solidFill>
                  <a:schemeClr val="tx1"/>
                </a:solidFill>
                <a:effectLst/>
                <a:latin typeface="Arial" panose="020B0604020202020204" pitchFamily="34" charset="0"/>
                <a:ea typeface="+mn-ea"/>
                <a:cs typeface="Arial" pitchFamily="34" charset="0"/>
              </a:rPr>
              <a:t>A twelve-factor app never concerns itself with routing or storage of its output stream.</a:t>
            </a:r>
            <a:r>
              <a:rPr lang="en-US" sz="1000" b="0" i="0" kern="1200" dirty="0" smtClean="0">
                <a:solidFill>
                  <a:schemeClr val="tx1"/>
                </a:solidFill>
                <a:effectLst/>
                <a:latin typeface="Arial" panose="020B0604020202020204" pitchFamily="34" charset="0"/>
                <a:ea typeface="+mn-ea"/>
                <a:cs typeface="Arial" pitchFamily="34" charset="0"/>
              </a:rPr>
              <a:t> </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0" i="0" kern="1200" dirty="0" smtClean="0">
                <a:solidFill>
                  <a:schemeClr val="tx1"/>
                </a:solidFill>
                <a:effectLst/>
                <a:latin typeface="Arial" panose="020B0604020202020204" pitchFamily="34" charset="0"/>
                <a:ea typeface="+mn-ea"/>
                <a:cs typeface="Arial" pitchFamily="34" charset="0"/>
              </a:rPr>
              <a:t>It should not attempt to write to or manage logfiles. Instead, each running process writes its event stream, unbuffered, to </a:t>
            </a:r>
            <a:r>
              <a:rPr lang="en-US" dirty="0" smtClean="0"/>
              <a:t>stdout</a:t>
            </a:r>
            <a:r>
              <a:rPr lang="en-US" sz="1000" b="0" i="0" kern="1200" dirty="0" smtClean="0">
                <a:solidFill>
                  <a:schemeClr val="tx1"/>
                </a:solidFill>
                <a:effectLst/>
                <a:latin typeface="Arial" panose="020B0604020202020204" pitchFamily="34" charset="0"/>
                <a:ea typeface="+mn-ea"/>
                <a:cs typeface="Arial" pitchFamily="34" charset="0"/>
              </a:rPr>
              <a:t>. </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0" i="0" kern="1200" dirty="0" smtClean="0">
                <a:solidFill>
                  <a:schemeClr val="tx1"/>
                </a:solidFill>
                <a:effectLst/>
                <a:latin typeface="Arial" panose="020B0604020202020204" pitchFamily="34" charset="0"/>
                <a:ea typeface="+mn-ea"/>
                <a:cs typeface="Arial" pitchFamily="34" charset="0"/>
              </a:rPr>
              <a:t>During local development, the developer will view this stream in the foreground of their terminal to observe the app’s behavior.</a:t>
            </a:r>
          </a:p>
        </p:txBody>
      </p:sp>
    </p:spTree>
    <p:extLst>
      <p:ext uri="{BB962C8B-B14F-4D97-AF65-F5344CB8AC3E}">
        <p14:creationId xmlns:p14="http://schemas.microsoft.com/office/powerpoint/2010/main" val="403547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1" i="0" kern="1200" dirty="0" smtClean="0">
                <a:solidFill>
                  <a:schemeClr val="tx1"/>
                </a:solidFill>
                <a:effectLst/>
                <a:latin typeface="Arial" panose="020B0604020202020204" pitchFamily="34" charset="0"/>
                <a:ea typeface="+mn-ea"/>
                <a:cs typeface="Arial" pitchFamily="34" charset="0"/>
              </a:rPr>
              <a:t>A twelve-factor app never concerns itself with routing or storage of its output stream.</a:t>
            </a:r>
            <a:r>
              <a:rPr lang="en-US" sz="1000" b="0" i="0" kern="1200" dirty="0" smtClean="0">
                <a:solidFill>
                  <a:schemeClr val="tx1"/>
                </a:solidFill>
                <a:effectLst/>
                <a:latin typeface="Arial" panose="020B0604020202020204" pitchFamily="34" charset="0"/>
                <a:ea typeface="+mn-ea"/>
                <a:cs typeface="Arial" pitchFamily="34" charset="0"/>
              </a:rPr>
              <a:t> </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0" i="0" kern="1200" dirty="0" smtClean="0">
                <a:solidFill>
                  <a:schemeClr val="tx1"/>
                </a:solidFill>
                <a:effectLst/>
                <a:latin typeface="Arial" panose="020B0604020202020204" pitchFamily="34" charset="0"/>
                <a:ea typeface="+mn-ea"/>
                <a:cs typeface="Arial" pitchFamily="34" charset="0"/>
              </a:rPr>
              <a:t>It should not attempt to write to or manage logfiles. Instead, each running process writes its event stream, unbuffered, to </a:t>
            </a:r>
            <a:r>
              <a:rPr lang="en-US" dirty="0" smtClean="0"/>
              <a:t>stdout</a:t>
            </a:r>
            <a:r>
              <a:rPr lang="en-US" sz="1000" b="0" i="0" kern="1200" dirty="0" smtClean="0">
                <a:solidFill>
                  <a:schemeClr val="tx1"/>
                </a:solidFill>
                <a:effectLst/>
                <a:latin typeface="Arial" panose="020B0604020202020204" pitchFamily="34" charset="0"/>
                <a:ea typeface="+mn-ea"/>
                <a:cs typeface="Arial" pitchFamily="34" charset="0"/>
              </a:rPr>
              <a:t>. </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0" i="0" kern="1200" dirty="0" smtClean="0">
                <a:solidFill>
                  <a:schemeClr val="tx1"/>
                </a:solidFill>
                <a:effectLst/>
                <a:latin typeface="Arial" panose="020B0604020202020204" pitchFamily="34" charset="0"/>
                <a:ea typeface="+mn-ea"/>
                <a:cs typeface="Arial" pitchFamily="34" charset="0"/>
              </a:rPr>
              <a:t>During local development, the developer will view this stream in the foreground of their terminal to observe the app’s behavior.</a:t>
            </a:r>
          </a:p>
        </p:txBody>
      </p:sp>
    </p:spTree>
    <p:extLst>
      <p:ext uri="{BB962C8B-B14F-4D97-AF65-F5344CB8AC3E}">
        <p14:creationId xmlns:p14="http://schemas.microsoft.com/office/powerpoint/2010/main" val="27136592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Rot="1" noChangeAspect="1" noChangeArrowheads="1" noTextEdit="1"/>
          </p:cNvSpPr>
          <p:nvPr>
            <p:ph type="sldImg"/>
          </p:nvPr>
        </p:nvSpPr>
        <p:spPr>
          <a:xfrm>
            <a:off x="1881188" y="706438"/>
            <a:ext cx="4848225" cy="3636962"/>
          </a:xfrm>
          <a:ln/>
        </p:spPr>
      </p:sp>
      <p:sp>
        <p:nvSpPr>
          <p:cNvPr id="28677"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Tree>
    <p:extLst>
      <p:ext uri="{BB962C8B-B14F-4D97-AF65-F5344CB8AC3E}">
        <p14:creationId xmlns:p14="http://schemas.microsoft.com/office/powerpoint/2010/main" val="25242214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Rot="1" noChangeAspect="1" noChangeArrowheads="1" noTextEdit="1"/>
          </p:cNvSpPr>
          <p:nvPr>
            <p:ph type="sldImg"/>
          </p:nvPr>
        </p:nvSpPr>
        <p:spPr>
          <a:xfrm>
            <a:off x="1881188" y="706438"/>
            <a:ext cx="4848225" cy="3636962"/>
          </a:xfrm>
          <a:ln/>
        </p:spPr>
      </p:sp>
      <p:sp>
        <p:nvSpPr>
          <p:cNvPr id="29701"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
        <p:nvSpPr>
          <p:cNvPr id="4" name="Text Box 4"/>
          <p:cNvSpPr txBox="1">
            <a:spLocks noChangeArrowheads="1"/>
          </p:cNvSpPr>
          <p:nvPr/>
        </p:nvSpPr>
        <p:spPr bwMode="auto">
          <a:xfrm>
            <a:off x="152193" y="1267919"/>
            <a:ext cx="1354874" cy="1323435"/>
          </a:xfrm>
          <a:prstGeom prst="rect">
            <a:avLst/>
          </a:prstGeom>
          <a:noFill/>
          <a:ln w="9525">
            <a:noFill/>
            <a:miter lim="800000"/>
            <a:headEnd/>
            <a:tailEnd/>
          </a:ln>
        </p:spPr>
        <p:txBody>
          <a:bodyPr wrap="square" lIns="91435" tIns="45718" rIns="91435" bIns="45718">
            <a:spAutoFit/>
          </a:bodyPr>
          <a:lstStyle/>
          <a:p>
            <a:pPr defTabSz="914437"/>
            <a:r>
              <a:rPr lang="en-US" sz="1000" b="1" dirty="0" smtClean="0">
                <a:latin typeface="Arial" panose="020B0604020202020204" pitchFamily="34" charset="0"/>
                <a:cs typeface="Arial" panose="020B0604020202020204" pitchFamily="34" charset="0"/>
              </a:rPr>
              <a:t>Answers for the Review Questions:</a:t>
            </a:r>
          </a:p>
          <a:p>
            <a:pPr defTabSz="914437"/>
            <a:endParaRPr lang="en-US" sz="1000" b="1" dirty="0" smtClean="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1: </a:t>
            </a:r>
            <a:r>
              <a:rPr lang="en-US" sz="1000" dirty="0" smtClean="0">
                <a:latin typeface="Arial" panose="020B0604020202020204" pitchFamily="34" charset="0"/>
                <a:cs typeface="Arial" panose="020B0604020202020204" pitchFamily="34" charset="0"/>
              </a:rPr>
              <a:t>Cloud</a:t>
            </a:r>
            <a:br>
              <a:rPr lang="en-US" sz="1000" dirty="0" smtClean="0">
                <a:latin typeface="Arial" panose="020B0604020202020204" pitchFamily="34" charset="0"/>
                <a:cs typeface="Arial" panose="020B0604020202020204" pitchFamily="34" charset="0"/>
              </a:rPr>
            </a:br>
            <a:endParaRPr lang="en-US" sz="1000" dirty="0" smtClean="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2: </a:t>
            </a:r>
            <a:r>
              <a:rPr lang="en-US" sz="1000" dirty="0" smtClean="0">
                <a:latin typeface="Arial" panose="020B0604020202020204" pitchFamily="34" charset="0"/>
                <a:cs typeface="Arial" panose="020B0604020202020204" pitchFamily="34" charset="0"/>
              </a:rPr>
              <a:t>Cloud Native</a:t>
            </a:r>
            <a:br>
              <a:rPr lang="en-US" sz="1000" dirty="0" smtClean="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75982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Rot="1" noChangeAspect="1" noChangeArrowheads="1" noTextEdit="1"/>
          </p:cNvSpPr>
          <p:nvPr>
            <p:ph type="sldImg"/>
          </p:nvPr>
        </p:nvSpPr>
        <p:spPr>
          <a:xfrm>
            <a:off x="1881188" y="706438"/>
            <a:ext cx="4848225" cy="3636962"/>
          </a:xfrm>
          <a:ln/>
        </p:spPr>
      </p:sp>
      <p:sp>
        <p:nvSpPr>
          <p:cNvPr id="30725"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
        <p:nvSpPr>
          <p:cNvPr id="4" name="Text Box 5"/>
          <p:cNvSpPr txBox="1">
            <a:spLocks noChangeArrowheads="1"/>
          </p:cNvSpPr>
          <p:nvPr/>
        </p:nvSpPr>
        <p:spPr bwMode="auto">
          <a:xfrm>
            <a:off x="152193" y="1258550"/>
            <a:ext cx="1321007" cy="1323435"/>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a:t>
            </a:r>
            <a:r>
              <a:rPr lang="en-US" sz="1000" b="1" dirty="0" smtClean="0">
                <a:latin typeface="Arial" panose="020B0604020202020204" pitchFamily="34" charset="0"/>
                <a:cs typeface="Arial" panose="020B0604020202020204" pitchFamily="34" charset="0"/>
              </a:rPr>
              <a:t>3: </a:t>
            </a:r>
            <a:r>
              <a:rPr lang="en-US" sz="1000" dirty="0" smtClean="0">
                <a:latin typeface="Arial" panose="020B0604020202020204" pitchFamily="34" charset="0"/>
                <a:cs typeface="Arial" panose="020B0604020202020204" pitchFamily="34" charset="0"/>
              </a:rPr>
              <a:t>Container</a:t>
            </a:r>
            <a:r>
              <a:rPr lang="en-US" sz="1000" dirty="0">
                <a:latin typeface="Arial" panose="020B0604020202020204" pitchFamily="34" charset="0"/>
                <a:cs typeface="Arial" panose="020B0604020202020204" pitchFamily="34" charset="0"/>
              </a:rPr>
              <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a:t>
            </a:r>
            <a:r>
              <a:rPr lang="en-US" sz="1000" b="1" dirty="0" smtClean="0">
                <a:latin typeface="Arial" panose="020B0604020202020204" pitchFamily="34" charset="0"/>
                <a:cs typeface="Arial" panose="020B0604020202020204" pitchFamily="34" charset="0"/>
              </a:rPr>
              <a:t>4: </a:t>
            </a:r>
            <a:r>
              <a:rPr lang="en-US" sz="1000" dirty="0" smtClean="0">
                <a:latin typeface="Arial" panose="020B0604020202020204" pitchFamily="34" charset="0"/>
                <a:cs typeface="Arial" panose="020B0604020202020204" pitchFamily="34" charset="0"/>
              </a:rPr>
              <a:t>All of the above</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96112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Rot="1" noChangeAspect="1" noChangeArrowheads="1" noTextEdit="1"/>
          </p:cNvSpPr>
          <p:nvPr>
            <p:ph type="sldImg"/>
          </p:nvPr>
        </p:nvSpPr>
        <p:spPr>
          <a:xfrm>
            <a:off x="1881188" y="706438"/>
            <a:ext cx="4848225" cy="3636962"/>
          </a:xfrm>
          <a:ln/>
        </p:spPr>
      </p:sp>
      <p:sp>
        <p:nvSpPr>
          <p:cNvPr id="30725"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
        <p:nvSpPr>
          <p:cNvPr id="4" name="Text Box 5"/>
          <p:cNvSpPr txBox="1">
            <a:spLocks noChangeArrowheads="1"/>
          </p:cNvSpPr>
          <p:nvPr/>
        </p:nvSpPr>
        <p:spPr bwMode="auto">
          <a:xfrm>
            <a:off x="152193" y="1258550"/>
            <a:ext cx="1321007" cy="1323435"/>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a:t>
            </a:r>
            <a:r>
              <a:rPr lang="en-US" sz="1000" b="1" dirty="0" smtClean="0">
                <a:latin typeface="Arial" panose="020B0604020202020204" pitchFamily="34" charset="0"/>
                <a:cs typeface="Arial" panose="020B0604020202020204" pitchFamily="34" charset="0"/>
              </a:rPr>
              <a:t>5: </a:t>
            </a:r>
            <a:r>
              <a:rPr lang="en-US" sz="1000" dirty="0" smtClean="0">
                <a:latin typeface="Arial" panose="020B0604020202020204" pitchFamily="34" charset="0"/>
                <a:cs typeface="Arial" panose="020B0604020202020204" pitchFamily="34" charset="0"/>
              </a:rPr>
              <a:t>Traditional</a:t>
            </a:r>
            <a:r>
              <a:rPr lang="en-US" sz="1000" dirty="0">
                <a:latin typeface="Arial" panose="020B0604020202020204" pitchFamily="34" charset="0"/>
                <a:cs typeface="Arial" panose="020B0604020202020204" pitchFamily="34" charset="0"/>
              </a:rPr>
              <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a:t>
            </a:r>
            <a:r>
              <a:rPr lang="en-US" sz="1000" b="1" dirty="0" smtClean="0">
                <a:latin typeface="Arial" panose="020B0604020202020204" pitchFamily="34" charset="0"/>
                <a:cs typeface="Arial" panose="020B0604020202020204" pitchFamily="34" charset="0"/>
              </a:rPr>
              <a:t>6: </a:t>
            </a:r>
            <a:r>
              <a:rPr lang="en-US" sz="1000" dirty="0" smtClean="0">
                <a:latin typeface="Arial" panose="020B0604020202020204" pitchFamily="34" charset="0"/>
                <a:cs typeface="Arial" panose="020B0604020202020204" pitchFamily="34" charset="0"/>
              </a:rPr>
              <a:t>All of the above</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0068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a:bodyPr>
          <a:lstStyle/>
          <a:p>
            <a:pPr marL="0" indent="0">
              <a:buNone/>
            </a:pPr>
            <a:endPar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600" b="1"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12 factor apps </a:t>
            </a: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 methodology of writing applications that allows system and software architects, and developers, to create software that can run in the cloud seamlessly.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Codebase in revision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Declare dependencies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Config in environment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Backing services = attached resources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Separate build and run stages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Export services via port binding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Scale out via process model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Fast startup, graceful shutdown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Environments parity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Logs = events streams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Admin processes as tasks</a:t>
            </a:r>
            <a:endParaRPr lang="en-US" sz="1600" dirty="0" smtClean="0">
              <a:latin typeface="Verdana" panose="020B0604030504040204" pitchFamily="34" charset="0"/>
              <a:ea typeface="Verdana" panose="020B0604030504040204" pitchFamily="34" charset="0"/>
              <a:cs typeface="Verdana" panose="020B0604030504040204" pitchFamily="34" charset="0"/>
            </a:endParaRPr>
          </a:p>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180398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a:bodyPr>
          <a:lstStyle/>
          <a:p>
            <a:pPr algn="ctr"/>
            <a:r>
              <a:rPr lang="en-US" sz="1050" b="1" dirty="0" smtClean="0">
                <a:solidFill>
                  <a:schemeClr val="accent5">
                    <a:lumMod val="75000"/>
                  </a:schemeClr>
                </a:solidFill>
              </a:rPr>
              <a:t>Cloud Native Applications</a:t>
            </a:r>
            <a:endParaRPr lang="en-US" sz="1000" dirty="0" smtClean="0">
              <a:solidFill>
                <a:schemeClr val="tx2">
                  <a:lumMod val="75000"/>
                </a:schemeClr>
              </a:solidFill>
            </a:endParaRPr>
          </a:p>
          <a:p>
            <a:pPr algn="ctr"/>
            <a:r>
              <a:rPr lang="en-US" sz="1000" dirty="0" smtClean="0">
                <a:solidFill>
                  <a:srgbClr val="020202"/>
                </a:solidFill>
              </a:rPr>
              <a:t>are Applications that are built so as to </a:t>
            </a:r>
            <a:r>
              <a:rPr lang="en-US" sz="1000" b="1" dirty="0" smtClean="0">
                <a:solidFill>
                  <a:srgbClr val="1F497D"/>
                </a:solidFill>
              </a:rPr>
              <a:t>leverage maximum benefits </a:t>
            </a:r>
          </a:p>
          <a:p>
            <a:pPr algn="ctr"/>
            <a:r>
              <a:rPr lang="en-US" sz="1000" dirty="0" smtClean="0">
                <a:solidFill>
                  <a:srgbClr val="020202"/>
                </a:solidFill>
              </a:rPr>
              <a:t>of the underlying </a:t>
            </a:r>
          </a:p>
          <a:p>
            <a:pPr algn="ctr"/>
            <a:r>
              <a:rPr lang="en-US" sz="1000" b="1" dirty="0" smtClean="0">
                <a:solidFill>
                  <a:srgbClr val="1F497D"/>
                </a:solidFill>
              </a:rPr>
              <a:t>native cloud platform</a:t>
            </a:r>
            <a:endParaRPr lang="en-US" dirty="0"/>
          </a:p>
        </p:txBody>
      </p:sp>
      <p:sp>
        <p:nvSpPr>
          <p:cNvPr id="4" name="Slide Number Placeholder 3"/>
          <p:cNvSpPr>
            <a:spLocks noGrp="1"/>
          </p:cNvSpPr>
          <p:nvPr>
            <p:ph type="sldNum" sz="quarter" idx="10"/>
          </p:nvPr>
        </p:nvSpPr>
        <p:spPr>
          <a:xfrm>
            <a:off x="3850443" y="9378824"/>
            <a:ext cx="2945659" cy="493713"/>
          </a:xfrm>
          <a:prstGeom prst="rect">
            <a:avLst/>
          </a:prstGeom>
        </p:spPr>
        <p:txBody>
          <a:bodyPr/>
          <a:lstStyle/>
          <a:p>
            <a:fld id="{71E7D22E-2FCF-4181-8686-08BDCDF94062}" type="slidenum">
              <a:rPr lang="en-US" smtClean="0"/>
              <a:pPr/>
              <a:t>5</a:t>
            </a:fld>
            <a:endParaRPr lang="en-US" dirty="0"/>
          </a:p>
        </p:txBody>
      </p:sp>
    </p:spTree>
    <p:extLst>
      <p:ext uri="{BB962C8B-B14F-4D97-AF65-F5344CB8AC3E}">
        <p14:creationId xmlns:p14="http://schemas.microsoft.com/office/powerpoint/2010/main" val="1791672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r>
              <a:rPr lang="en-US" dirty="0" smtClean="0"/>
              <a:t>Cloud-native is an approach to building and running applications which exploits the advantages of the cloud computing delivery model. </a:t>
            </a:r>
          </a:p>
          <a:p>
            <a:r>
              <a:rPr lang="en-US" dirty="0" smtClean="0"/>
              <a:t>Cloud-native talks about how applications are created and deployed, not where. </a:t>
            </a:r>
          </a:p>
          <a:p>
            <a:r>
              <a:rPr lang="en-US" dirty="0" smtClean="0"/>
              <a:t>Most important is the ability to offer nearly limitless computing power, on-demand, along with modern data and application services for developers. </a:t>
            </a:r>
          </a:p>
          <a:p>
            <a:r>
              <a:rPr lang="en-US" dirty="0" smtClean="0"/>
              <a:t>When companies build and operate applications in a cloud-native fashion, they bring new ideas to market faster and respond sooner to customer demands.</a:t>
            </a:r>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3954010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r>
              <a:rPr lang="en-US" sz="1000" b="0" i="0" kern="1200" dirty="0" smtClean="0">
                <a:solidFill>
                  <a:schemeClr val="tx1"/>
                </a:solidFill>
                <a:effectLst/>
                <a:latin typeface="Arial" panose="020B0604020202020204" pitchFamily="34" charset="0"/>
                <a:ea typeface="+mn-ea"/>
                <a:cs typeface="Arial" pitchFamily="34" charset="0"/>
              </a:rPr>
              <a:t>Organizations require a platform for building and operating cloud-native applications and services that automates and integrates the concepts of </a:t>
            </a:r>
          </a:p>
          <a:p>
            <a:endParaRPr lang="en-US" sz="1000" b="0" i="0" kern="1200" dirty="0" smtClean="0">
              <a:solidFill>
                <a:schemeClr val="tx1"/>
              </a:solidFill>
              <a:effectLst/>
              <a:latin typeface="Arial" panose="020B0604020202020204" pitchFamily="34" charset="0"/>
              <a:ea typeface="+mn-ea"/>
              <a:cs typeface="Arial" pitchFamily="34" charset="0"/>
            </a:endParaRP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DevOps,</a:t>
            </a: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Continuous delivery, </a:t>
            </a: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Microservices and </a:t>
            </a: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Containers:</a:t>
            </a:r>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547939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r>
              <a:rPr lang="en-US" sz="1000" b="0" i="0" kern="1200" dirty="0" smtClean="0">
                <a:solidFill>
                  <a:schemeClr val="tx1"/>
                </a:solidFill>
                <a:effectLst/>
                <a:latin typeface="Arial" panose="020B0604020202020204" pitchFamily="34" charset="0"/>
                <a:ea typeface="+mn-ea"/>
                <a:cs typeface="Arial" pitchFamily="34" charset="0"/>
              </a:rPr>
              <a:t>is the collaboration between software developers and IT operations with the goal of constantly delivering high-quality software that solves customer challenges. It has the potential to create a culture and an environment where building, testing and releasing software happens rapidly, frequently, and more consistently.</a:t>
            </a:r>
          </a:p>
          <a:p>
            <a:r>
              <a:rPr lang="en-US" sz="1000" b="0" i="0" kern="1200" dirty="0" smtClean="0">
                <a:solidFill>
                  <a:schemeClr val="tx1"/>
                </a:solidFill>
                <a:effectLst/>
                <a:latin typeface="Arial" panose="020B0604020202020204" pitchFamily="34" charset="0"/>
                <a:ea typeface="+mn-ea"/>
                <a:cs typeface="Arial" pitchFamily="34" charset="0"/>
              </a:rPr>
              <a:t>Continuous Delivery, enabled by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3"/>
              </a:rPr>
              <a:t>Agile</a:t>
            </a:r>
            <a:r>
              <a:rPr lang="en-US" sz="1000" b="0" i="0" kern="1200" dirty="0" smtClean="0">
                <a:solidFill>
                  <a:schemeClr val="tx1"/>
                </a:solidFill>
                <a:effectLst/>
                <a:latin typeface="Arial" panose="020B0604020202020204" pitchFamily="34" charset="0"/>
                <a:ea typeface="+mn-ea"/>
                <a:cs typeface="Arial" pitchFamily="34" charset="0"/>
              </a:rPr>
              <a:t> product development practices, is about shipping small batches of software to production constantly, through automation. Continuous delivery makes the act of releasing dull and reliable, so organizations can deliver frequently, at less risk, and get feedback faster from end users.</a:t>
            </a:r>
          </a:p>
          <a:p>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3171869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r>
              <a:rPr lang="en-US" sz="1000" b="0" i="0" kern="1200" dirty="0" smtClean="0">
                <a:solidFill>
                  <a:schemeClr val="tx1"/>
                </a:solidFill>
                <a:effectLst/>
                <a:latin typeface="Arial" panose="020B0604020202020204" pitchFamily="34" charset="0"/>
                <a:ea typeface="+mn-ea"/>
                <a:cs typeface="Arial" pitchFamily="34" charset="0"/>
              </a:rPr>
              <a:t>is the collaboration between software developers and IT operations with the goal of constantly delivering high-quality software that solves customer challenges. It has the potential to create a culture and an environment where building, testing and releasing software happens rapidly, frequently, and more consistently.</a:t>
            </a:r>
          </a:p>
          <a:p>
            <a:r>
              <a:rPr lang="en-US" sz="1000" b="0" i="0" kern="1200" dirty="0" smtClean="0">
                <a:solidFill>
                  <a:schemeClr val="tx1"/>
                </a:solidFill>
                <a:effectLst/>
                <a:latin typeface="Arial" panose="020B0604020202020204" pitchFamily="34" charset="0"/>
                <a:ea typeface="+mn-ea"/>
                <a:cs typeface="Arial" pitchFamily="34" charset="0"/>
              </a:rPr>
              <a:t>Continuous Delivery, enabled by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3"/>
              </a:rPr>
              <a:t>Agile</a:t>
            </a:r>
            <a:r>
              <a:rPr lang="en-US" sz="1000" b="0" i="0" kern="1200" dirty="0" smtClean="0">
                <a:solidFill>
                  <a:schemeClr val="tx1"/>
                </a:solidFill>
                <a:effectLst/>
                <a:latin typeface="Arial" panose="020B0604020202020204" pitchFamily="34" charset="0"/>
                <a:ea typeface="+mn-ea"/>
                <a:cs typeface="Arial" pitchFamily="34" charset="0"/>
              </a:rPr>
              <a:t> product development practices, is about shipping small batches of software to production constantly, through automation. Continuous delivery makes the act of releasing dull and reliable, so organizations can deliver frequently, at less risk, and get feedback faster from end users.</a:t>
            </a:r>
          </a:p>
          <a:p>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34330990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image" Target="../media/image9.png"/><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11.vml"/><Relationship Id="rId6" Type="http://schemas.openxmlformats.org/officeDocument/2006/relationships/tags" Target="../tags/tag45.xml"/><Relationship Id="rId11" Type="http://schemas.openxmlformats.org/officeDocument/2006/relationships/oleObject" Target="../embeddings/oleObject11.bin"/><Relationship Id="rId5" Type="http://schemas.openxmlformats.org/officeDocument/2006/relationships/tags" Target="../tags/tag44.xml"/><Relationship Id="rId15" Type="http://schemas.openxmlformats.org/officeDocument/2006/relationships/oleObject" Target="../embeddings/oleObject12.bin"/><Relationship Id="rId10" Type="http://schemas.openxmlformats.org/officeDocument/2006/relationships/slideMaster" Target="../slideMasters/slideMaster1.xml"/><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image" Target="../media/image9.png"/><Relationship Id="rId3" Type="http://schemas.openxmlformats.org/officeDocument/2006/relationships/tags" Target="../tags/tag50.xml"/><Relationship Id="rId7" Type="http://schemas.openxmlformats.org/officeDocument/2006/relationships/tags" Target="../tags/tag54.xml"/><Relationship Id="rId12" Type="http://schemas.openxmlformats.org/officeDocument/2006/relationships/image" Target="../media/image1.emf"/><Relationship Id="rId2" Type="http://schemas.openxmlformats.org/officeDocument/2006/relationships/tags" Target="../tags/tag49.xml"/><Relationship Id="rId1" Type="http://schemas.openxmlformats.org/officeDocument/2006/relationships/vmlDrawing" Target="../drawings/vmlDrawing12.vml"/><Relationship Id="rId6" Type="http://schemas.openxmlformats.org/officeDocument/2006/relationships/tags" Target="../tags/tag53.xml"/><Relationship Id="rId11" Type="http://schemas.openxmlformats.org/officeDocument/2006/relationships/oleObject" Target="../embeddings/oleObject13.bin"/><Relationship Id="rId5" Type="http://schemas.openxmlformats.org/officeDocument/2006/relationships/tags" Target="../tags/tag52.xml"/><Relationship Id="rId15" Type="http://schemas.openxmlformats.org/officeDocument/2006/relationships/oleObject" Target="../embeddings/oleObject14.bin"/><Relationship Id="rId10" Type="http://schemas.openxmlformats.org/officeDocument/2006/relationships/slideMaster" Target="../slideMasters/slideMaster1.xml"/><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8.xml"/><Relationship Id="rId1" Type="http://schemas.openxmlformats.org/officeDocument/2006/relationships/tags" Target="../tags/tag57.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5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61.xml"/><Relationship Id="rId7" Type="http://schemas.openxmlformats.org/officeDocument/2006/relationships/image" Target="../media/image1.emf"/><Relationship Id="rId2" Type="http://schemas.openxmlformats.org/officeDocument/2006/relationships/tags" Target="../tags/tag60.xml"/><Relationship Id="rId1" Type="http://schemas.openxmlformats.org/officeDocument/2006/relationships/vmlDrawing" Target="../drawings/vmlDrawing13.vml"/><Relationship Id="rId6" Type="http://schemas.openxmlformats.org/officeDocument/2006/relationships/oleObject" Target="../embeddings/oleObject15.bin"/><Relationship Id="rId5" Type="http://schemas.openxmlformats.org/officeDocument/2006/relationships/slideMaster" Target="../slideMasters/slideMaster2.xml"/><Relationship Id="rId4" Type="http://schemas.openxmlformats.org/officeDocument/2006/relationships/tags" Target="../tags/tag62.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3.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4.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image" Target="../media/image9.png"/><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image" Target="../media/image1.emf"/><Relationship Id="rId2" Type="http://schemas.openxmlformats.org/officeDocument/2006/relationships/tags" Target="../tags/tag67.xml"/><Relationship Id="rId1" Type="http://schemas.openxmlformats.org/officeDocument/2006/relationships/vmlDrawing" Target="../drawings/vmlDrawing16.vml"/><Relationship Id="rId6" Type="http://schemas.openxmlformats.org/officeDocument/2006/relationships/tags" Target="../tags/tag71.xml"/><Relationship Id="rId11" Type="http://schemas.openxmlformats.org/officeDocument/2006/relationships/oleObject" Target="../embeddings/oleObject18.bin"/><Relationship Id="rId5" Type="http://schemas.openxmlformats.org/officeDocument/2006/relationships/tags" Target="../tags/tag70.xml"/><Relationship Id="rId15" Type="http://schemas.openxmlformats.org/officeDocument/2006/relationships/oleObject" Target="../embeddings/oleObject19.bin"/><Relationship Id="rId10" Type="http://schemas.openxmlformats.org/officeDocument/2006/relationships/slideMaster" Target="../slideMasters/slideMaster2.xml"/><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image" Target="../media/image9.png"/><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image" Target="../media/image1.emf"/><Relationship Id="rId2" Type="http://schemas.openxmlformats.org/officeDocument/2006/relationships/tags" Target="../tags/tag75.xml"/><Relationship Id="rId1" Type="http://schemas.openxmlformats.org/officeDocument/2006/relationships/vmlDrawing" Target="../drawings/vmlDrawing17.vml"/><Relationship Id="rId6" Type="http://schemas.openxmlformats.org/officeDocument/2006/relationships/tags" Target="../tags/tag79.xml"/><Relationship Id="rId11" Type="http://schemas.openxmlformats.org/officeDocument/2006/relationships/oleObject" Target="../embeddings/oleObject20.bin"/><Relationship Id="rId5" Type="http://schemas.openxmlformats.org/officeDocument/2006/relationships/tags" Target="../tags/tag78.xml"/><Relationship Id="rId15" Type="http://schemas.openxmlformats.org/officeDocument/2006/relationships/oleObject" Target="../embeddings/oleObject21.bin"/><Relationship Id="rId10" Type="http://schemas.openxmlformats.org/officeDocument/2006/relationships/slideMaster" Target="../slideMasters/slideMaster2.xml"/><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8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8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2.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31.png"/><Relationship Id="rId5" Type="http://schemas.openxmlformats.org/officeDocument/2006/relationships/image" Target="../media/image28.png"/><Relationship Id="rId15" Type="http://schemas.openxmlformats.org/officeDocument/2006/relationships/image" Target="../media/image3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0.png"/><Relationship Id="rId14" Type="http://schemas.openxmlformats.org/officeDocument/2006/relationships/hyperlink" Target="http://www.capgemini.com/" TargetMode="Externa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6.xml"/><Relationship Id="rId1" Type="http://schemas.openxmlformats.org/officeDocument/2006/relationships/tags" Target="../tags/tag8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4.xml"/><Relationship Id="rId1" Type="http://schemas.openxmlformats.org/officeDocument/2006/relationships/tags" Target="../tags/tag87.xml"/></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89.xml"/><Relationship Id="rId7" Type="http://schemas.openxmlformats.org/officeDocument/2006/relationships/image" Target="../media/image1.emf"/><Relationship Id="rId2" Type="http://schemas.openxmlformats.org/officeDocument/2006/relationships/tags" Target="../tags/tag88.xml"/><Relationship Id="rId1" Type="http://schemas.openxmlformats.org/officeDocument/2006/relationships/vmlDrawing" Target="../drawings/vmlDrawing18.vml"/><Relationship Id="rId6" Type="http://schemas.openxmlformats.org/officeDocument/2006/relationships/oleObject" Target="../embeddings/oleObject22.bin"/><Relationship Id="rId5" Type="http://schemas.openxmlformats.org/officeDocument/2006/relationships/slideMaster" Target="../slideMasters/slideMaster4.xml"/><Relationship Id="rId4" Type="http://schemas.openxmlformats.org/officeDocument/2006/relationships/tags" Target="../tags/tag90.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91.xml"/></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vmlDrawing" Target="../drawings/vmlDrawing19.vml"/><Relationship Id="rId6" Type="http://schemas.openxmlformats.org/officeDocument/2006/relationships/image" Target="../media/image1.emf"/><Relationship Id="rId5" Type="http://schemas.openxmlformats.org/officeDocument/2006/relationships/oleObject" Target="../embeddings/oleObject23.bin"/><Relationship Id="rId4"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image" Target="../media/image9.png"/><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image" Target="../media/image1.emf"/><Relationship Id="rId2" Type="http://schemas.openxmlformats.org/officeDocument/2006/relationships/tags" Target="../tags/tag94.xml"/><Relationship Id="rId1" Type="http://schemas.openxmlformats.org/officeDocument/2006/relationships/vmlDrawing" Target="../drawings/vmlDrawing20.vml"/><Relationship Id="rId6" Type="http://schemas.openxmlformats.org/officeDocument/2006/relationships/tags" Target="../tags/tag98.xml"/><Relationship Id="rId11" Type="http://schemas.openxmlformats.org/officeDocument/2006/relationships/oleObject" Target="../embeddings/oleObject24.bin"/><Relationship Id="rId5" Type="http://schemas.openxmlformats.org/officeDocument/2006/relationships/tags" Target="../tags/tag97.xml"/><Relationship Id="rId15" Type="http://schemas.openxmlformats.org/officeDocument/2006/relationships/oleObject" Target="../embeddings/oleObject25.bin"/><Relationship Id="rId10" Type="http://schemas.openxmlformats.org/officeDocument/2006/relationships/slideMaster" Target="../slideMasters/slideMaster4.xml"/><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image" Target="../media/image10.png"/></Relationships>
</file>

<file path=ppt/slideLayouts/_rels/slideLayout71.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image" Target="../media/image9.png"/><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image" Target="../media/image1.emf"/><Relationship Id="rId2" Type="http://schemas.openxmlformats.org/officeDocument/2006/relationships/tags" Target="../tags/tag102.xml"/><Relationship Id="rId1" Type="http://schemas.openxmlformats.org/officeDocument/2006/relationships/vmlDrawing" Target="../drawings/vmlDrawing21.vml"/><Relationship Id="rId6" Type="http://schemas.openxmlformats.org/officeDocument/2006/relationships/tags" Target="../tags/tag106.xml"/><Relationship Id="rId11" Type="http://schemas.openxmlformats.org/officeDocument/2006/relationships/oleObject" Target="../embeddings/oleObject26.bin"/><Relationship Id="rId5" Type="http://schemas.openxmlformats.org/officeDocument/2006/relationships/tags" Target="../tags/tag105.xml"/><Relationship Id="rId15" Type="http://schemas.openxmlformats.org/officeDocument/2006/relationships/oleObject" Target="../embeddings/oleObject27.bin"/><Relationship Id="rId10" Type="http://schemas.openxmlformats.org/officeDocument/2006/relationships/slideMaster" Target="../slideMasters/slideMaster4.xml"/><Relationship Id="rId4" Type="http://schemas.openxmlformats.org/officeDocument/2006/relationships/tags" Target="../tags/tag104.xml"/><Relationship Id="rId9" Type="http://schemas.openxmlformats.org/officeDocument/2006/relationships/tags" Target="../tags/tag109.xml"/><Relationship Id="rId14" Type="http://schemas.openxmlformats.org/officeDocument/2006/relationships/image" Target="../media/image1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110.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11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image" Target="../media/image18.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6.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hyperlink" Target="https://www.capgemini.com/optimize-your-business-and-it-operations" TargetMode="External"/></Relationships>
</file>

<file path=ppt/slideLayouts/_rels/slideLayout8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svg"/><Relationship Id="rId2" Type="http://schemas.openxmlformats.org/officeDocument/2006/relationships/image" Target="../media/image38.png"/><Relationship Id="rId1" Type="http://schemas.openxmlformats.org/officeDocument/2006/relationships/slideMaster" Target="../slideMasters/slideMaster5.xml"/><Relationship Id="rId6" Type="http://schemas.openxmlformats.org/officeDocument/2006/relationships/image" Target="../media/image1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0.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5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978222593"/>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99"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56501105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223"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94716044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247"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3452089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86441935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985685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71"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3057865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smtClean="0"/>
              <a:t>Capgemini Public</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95"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7716854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9269"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86414889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0274"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3535382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175"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77260574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8_Title Only">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1332"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custDataLst>
              <p:tags r:id="rId3"/>
            </p:custDataLst>
          </p:nvPr>
        </p:nvSpPr>
        <p:spPr>
          <a:xfrm>
            <a:off x="8843957" y="6677807"/>
            <a:ext cx="76944" cy="74636"/>
          </a:xfrm>
          <a:prstGeom prst="rect">
            <a:avLst/>
          </a:prstGeom>
          <a:noFill/>
        </p:spPr>
        <p:txBody>
          <a:bodyPr wrap="none" lIns="0" tIns="0" rIns="0" bIns="0" anchor="ctr">
            <a:spAutoFit/>
          </a:bodyPr>
          <a:lstStyle>
            <a:lvl1pPr>
              <a:defRPr sz="1900">
                <a:solidFill>
                  <a:schemeClr val="tx1"/>
                </a:solidFill>
                <a:latin typeface="Arial" panose="020B0604020202020204" pitchFamily="34" charset="0"/>
                <a:cs typeface="Arial" panose="020B0604020202020204" pitchFamily="34" charset="0"/>
              </a:defRPr>
            </a:lvl1pPr>
            <a:lvl2pPr marL="742950" indent="-285750">
              <a:defRPr sz="1900">
                <a:solidFill>
                  <a:schemeClr val="tx1"/>
                </a:solidFill>
                <a:latin typeface="Arial" panose="020B0604020202020204" pitchFamily="34" charset="0"/>
                <a:cs typeface="Arial" panose="020B0604020202020204" pitchFamily="34" charset="0"/>
              </a:defRPr>
            </a:lvl2pPr>
            <a:lvl3pPr marL="1143000" indent="-228600">
              <a:defRPr sz="1900">
                <a:solidFill>
                  <a:schemeClr val="tx1"/>
                </a:solidFill>
                <a:latin typeface="Arial" panose="020B0604020202020204" pitchFamily="34" charset="0"/>
                <a:cs typeface="Arial" panose="020B0604020202020204" pitchFamily="34" charset="0"/>
              </a:defRPr>
            </a:lvl3pPr>
            <a:lvl4pPr marL="1600200" indent="-228600">
              <a:defRPr sz="1900">
                <a:solidFill>
                  <a:schemeClr val="tx1"/>
                </a:solidFill>
                <a:latin typeface="Arial" panose="020B0604020202020204" pitchFamily="34" charset="0"/>
                <a:cs typeface="Arial" panose="020B0604020202020204" pitchFamily="34" charset="0"/>
              </a:defRPr>
            </a:lvl4pPr>
            <a:lvl5pPr marL="2057400" indent="-228600">
              <a:defRPr sz="1900">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ctr" eaLnBrk="1" hangingPunct="1"/>
            <a:fld id="{E0B346B9-BD22-4EF1-BA0F-428818D19A52}" type="slidenum">
              <a:rPr lang="en-US" altLang="en-US" sz="485">
                <a:solidFill>
                  <a:srgbClr val="949494"/>
                </a:solidFill>
              </a:rPr>
              <a:pPr algn="ctr" eaLnBrk="1" hangingPunct="1"/>
              <a:t>‹#›</a:t>
            </a:fld>
            <a:endParaRPr lang="en-US" altLang="en-US" sz="485" dirty="0">
              <a:solidFill>
                <a:srgbClr val="949494"/>
              </a:solidFill>
            </a:endParaRPr>
          </a:p>
        </p:txBody>
      </p:sp>
      <p:sp>
        <p:nvSpPr>
          <p:cNvPr id="5" name="Freeform 4"/>
          <p:cNvSpPr>
            <a:spLocks/>
          </p:cNvSpPr>
          <p:nvPr>
            <p:custDataLst>
              <p:tags r:id="rId4"/>
            </p:custDataLst>
          </p:nvPr>
        </p:nvSpPr>
        <p:spPr bwMode="auto">
          <a:xfrm>
            <a:off x="0" y="552450"/>
            <a:ext cx="9144000" cy="660400"/>
          </a:xfrm>
          <a:custGeom>
            <a:avLst/>
            <a:gdLst>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92 w 10000"/>
              <a:gd name="connsiteY10" fmla="*/ 5793 h 10000"/>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172 w 10000"/>
              <a:gd name="connsiteY10"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9" fmla="*/ 172 w 10000"/>
              <a:gd name="connsiteY9"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552 w 10000"/>
              <a:gd name="connsiteY8" fmla="*/ 485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0" fmla="*/ 0 w 10000"/>
              <a:gd name="connsiteY0" fmla="*/ 4536 h 9073"/>
              <a:gd name="connsiteX1" fmla="*/ 484 w 10000"/>
              <a:gd name="connsiteY1" fmla="*/ 9073 h 9073"/>
              <a:gd name="connsiteX2" fmla="*/ 972 w 10000"/>
              <a:gd name="connsiteY2" fmla="*/ 4536 h 9073"/>
              <a:gd name="connsiteX3" fmla="*/ 9509 w 10000"/>
              <a:gd name="connsiteY3" fmla="*/ 4536 h 9073"/>
              <a:gd name="connsiteX4" fmla="*/ 10000 w 10000"/>
              <a:gd name="connsiteY4" fmla="*/ 0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073">
                <a:moveTo>
                  <a:pt x="0" y="4536"/>
                </a:moveTo>
                <a:cubicBezTo>
                  <a:pt x="382" y="4536"/>
                  <a:pt x="484" y="9073"/>
                  <a:pt x="484" y="9073"/>
                </a:cubicBezTo>
                <a:cubicBezTo>
                  <a:pt x="484" y="9073"/>
                  <a:pt x="587" y="4536"/>
                  <a:pt x="972" y="4536"/>
                </a:cubicBezTo>
                <a:lnTo>
                  <a:pt x="9509" y="4536"/>
                </a:lnTo>
                <a:cubicBezTo>
                  <a:pt x="9894" y="4536"/>
                  <a:pt x="10000" y="0"/>
                  <a:pt x="10000" y="0"/>
                </a:cubicBezTo>
              </a:path>
            </a:pathLst>
          </a:custGeom>
          <a:noFill/>
          <a:ln w="19050">
            <a:solidFill>
              <a:schemeClr val="accent1"/>
            </a:solidFill>
            <a:round/>
            <a:headEnd/>
            <a:tailEnd/>
          </a:ln>
          <a:effectLst/>
        </p:spPr>
        <p:txBody>
          <a:bodyPr lIns="68928" tIns="34465" rIns="68928" bIns="34465"/>
          <a:lstStyle/>
          <a:p>
            <a:pPr defTabSz="663079" eaLnBrk="1" fontAlgn="auto" hangingPunct="1">
              <a:spcBef>
                <a:spcPts val="0"/>
              </a:spcBef>
              <a:spcAft>
                <a:spcPts val="0"/>
              </a:spcAft>
              <a:defRPr/>
            </a:pPr>
            <a:endParaRPr lang="fr-FR" sz="1108" dirty="0">
              <a:solidFill>
                <a:srgbClr val="78BE20"/>
              </a:solidFill>
              <a:latin typeface="Arial"/>
              <a:cs typeface="+mn-cs"/>
            </a:endParaRPr>
          </a:p>
        </p:txBody>
      </p:sp>
      <p:pic>
        <p:nvPicPr>
          <p:cNvPr id="7" name="Picture 103" descr="C:\Users\UserSim\Desktop\Capgemini\Capgemini_logo_cmyk.png"/>
          <p:cNvPicPr>
            <a:picLocks noChangeAspect="1" noChangeArrowheads="1"/>
          </p:cNvPicPr>
          <p:nvPr>
            <p:custDataLst>
              <p:tags r:id="rId5"/>
            </p:custDataLst>
          </p:nvPr>
        </p:nvPicPr>
        <p:blipFill>
          <a:blip r:embed="rId13" cstate="screen">
            <a:extLst>
              <a:ext uri="{28A0092B-C50C-407E-A947-70E740481C1C}">
                <a14:useLocalDpi xmlns:a14="http://schemas.microsoft.com/office/drawing/2010/main"/>
              </a:ext>
            </a:extLst>
          </a:blip>
          <a:srcRect/>
          <a:stretch>
            <a:fillRect/>
          </a:stretch>
        </p:blipFill>
        <p:spPr bwMode="auto">
          <a:xfrm>
            <a:off x="315060" y="6451603"/>
            <a:ext cx="1255834"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5"/>
          <p:cNvCxnSpPr/>
          <p:nvPr>
            <p:custDataLst>
              <p:tags r:id="rId6"/>
            </p:custDataLst>
          </p:nvPr>
        </p:nvCxnSpPr>
        <p:spPr>
          <a:xfrm flipH="1">
            <a:off x="0" y="6362700"/>
            <a:ext cx="9144000" cy="0"/>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ectangle 8"/>
          <p:cNvSpPr>
            <a:spLocks noChangeArrowheads="1"/>
          </p:cNvSpPr>
          <p:nvPr>
            <p:custDataLst>
              <p:tags r:id="rId7"/>
            </p:custDataLst>
          </p:nvPr>
        </p:nvSpPr>
        <p:spPr bwMode="auto">
          <a:xfrm>
            <a:off x="4834304" y="6623050"/>
            <a:ext cx="3845169" cy="184150"/>
          </a:xfrm>
          <a:prstGeom prst="rect">
            <a:avLst/>
          </a:prstGeom>
          <a:noFill/>
          <a:ln w="19050">
            <a:noFill/>
            <a:miter lim="800000"/>
            <a:headEnd/>
            <a:tailEnd/>
          </a:ln>
          <a:effectLst/>
        </p:spPr>
        <p:txBody>
          <a:bodyPr lIns="24921" tIns="24921" rIns="24921" bIns="24921" anchor="b"/>
          <a:lstStyle/>
          <a:p>
            <a:pPr algn="r" defTabSz="689171" fontAlgn="auto">
              <a:lnSpc>
                <a:spcPct val="90000"/>
              </a:lnSpc>
              <a:spcBef>
                <a:spcPct val="10000"/>
              </a:spcBef>
              <a:spcAft>
                <a:spcPts val="0"/>
              </a:spcAft>
              <a:defRPr/>
            </a:pPr>
            <a:r>
              <a:rPr lang="en-US" altLang="en-US" sz="485" dirty="0">
                <a:solidFill>
                  <a:srgbClr val="4D4D4D">
                    <a:lumMod val="60000"/>
                    <a:lumOff val="40000"/>
                  </a:srgbClr>
                </a:solidFill>
                <a:latin typeface="Arial"/>
                <a:cs typeface="Helvetica Light"/>
              </a:rPr>
              <a:t>Copyright © 2016 Capgemini and Sogeti – Internal use only. All Rights Reserved</a:t>
            </a:r>
          </a:p>
        </p:txBody>
      </p:sp>
      <p:pic>
        <p:nvPicPr>
          <p:cNvPr id="10" name="Picture 17" descr="D:\My Work\ODS\Portfolio\GSLs\TEMPLATES\Old\Testing_KIT\WQR\2014\sogeti_varmred_cmyk.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256086" y="6469063"/>
            <a:ext cx="120161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2"/>
          <p:cNvGraphicFramePr>
            <a:graphicFrameLocks noChangeAspect="1"/>
          </p:cNvGraphicFramePr>
          <p:nvPr>
            <p:custDataLst>
              <p:tags r:id="rId8"/>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1333" name="think-cell Slide" r:id="rId15" imgW="360" imgH="360" progId="">
                  <p:embed/>
                </p:oleObj>
              </mc:Choice>
              <mc:Fallback>
                <p:oleObj name="think-cell Slide" r:id="rId15"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fr-FR" noProof="0"/>
              <a:t>Cliquez pour modifier le style du titre</a:t>
            </a:r>
            <a:endParaRPr lang="en-US" noProof="0" dirty="0"/>
          </a:p>
        </p:txBody>
      </p:sp>
      <p:sp>
        <p:nvSpPr>
          <p:cNvPr id="12" name="Rectangle 11"/>
          <p:cNvSpPr/>
          <p:nvPr userDrawn="1">
            <p:custDataLst>
              <p:tags r:id="rId9"/>
            </p:custDataLst>
          </p:nvPr>
        </p:nvSpPr>
        <p:spPr>
          <a:xfrm>
            <a:off x="6912220" y="6427788"/>
            <a:ext cx="1767254" cy="195262"/>
          </a:xfrm>
          <a:prstGeom prst="rect">
            <a:avLst/>
          </a:prstGeom>
        </p:spPr>
        <p:txBody>
          <a:bodyPr wrap="none" lIns="24921" tIns="24921" rIns="24921" bIns="24921" anchor="b"/>
          <a:lstStyle/>
          <a:p>
            <a:pPr algn="r" defTabSz="663079" eaLnBrk="1" fontAlgn="auto" hangingPunct="1">
              <a:spcBef>
                <a:spcPts val="0"/>
              </a:spcBef>
              <a:spcAft>
                <a:spcPts val="0"/>
              </a:spcAft>
              <a:defRPr/>
            </a:pPr>
            <a:r>
              <a:rPr lang="en-US" sz="485" dirty="0">
                <a:solidFill>
                  <a:srgbClr val="000000"/>
                </a:solidFill>
                <a:latin typeface="Arial"/>
                <a:cs typeface="+mn-cs"/>
              </a:rPr>
              <a:t>Going Cloud Native! – CloudTour | 10 octobre 2016</a:t>
            </a:r>
          </a:p>
        </p:txBody>
      </p:sp>
    </p:spTree>
    <p:extLst>
      <p:ext uri="{BB962C8B-B14F-4D97-AF65-F5344CB8AC3E}">
        <p14:creationId xmlns:p14="http://schemas.microsoft.com/office/powerpoint/2010/main" val="5346590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9_Title Only">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2356"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custDataLst>
              <p:tags r:id="rId3"/>
            </p:custDataLst>
          </p:nvPr>
        </p:nvSpPr>
        <p:spPr>
          <a:xfrm>
            <a:off x="8843957" y="6677807"/>
            <a:ext cx="76944" cy="74636"/>
          </a:xfrm>
          <a:prstGeom prst="rect">
            <a:avLst/>
          </a:prstGeom>
          <a:noFill/>
        </p:spPr>
        <p:txBody>
          <a:bodyPr wrap="none" lIns="0" tIns="0" rIns="0" bIns="0" anchor="ctr">
            <a:spAutoFit/>
          </a:bodyPr>
          <a:lstStyle>
            <a:lvl1pPr>
              <a:defRPr sz="1900">
                <a:solidFill>
                  <a:schemeClr val="tx1"/>
                </a:solidFill>
                <a:latin typeface="Arial" panose="020B0604020202020204" pitchFamily="34" charset="0"/>
                <a:cs typeface="Arial" panose="020B0604020202020204" pitchFamily="34" charset="0"/>
              </a:defRPr>
            </a:lvl1pPr>
            <a:lvl2pPr marL="742950" indent="-285750">
              <a:defRPr sz="1900">
                <a:solidFill>
                  <a:schemeClr val="tx1"/>
                </a:solidFill>
                <a:latin typeface="Arial" panose="020B0604020202020204" pitchFamily="34" charset="0"/>
                <a:cs typeface="Arial" panose="020B0604020202020204" pitchFamily="34" charset="0"/>
              </a:defRPr>
            </a:lvl2pPr>
            <a:lvl3pPr marL="1143000" indent="-228600">
              <a:defRPr sz="1900">
                <a:solidFill>
                  <a:schemeClr val="tx1"/>
                </a:solidFill>
                <a:latin typeface="Arial" panose="020B0604020202020204" pitchFamily="34" charset="0"/>
                <a:cs typeface="Arial" panose="020B0604020202020204" pitchFamily="34" charset="0"/>
              </a:defRPr>
            </a:lvl3pPr>
            <a:lvl4pPr marL="1600200" indent="-228600">
              <a:defRPr sz="1900">
                <a:solidFill>
                  <a:schemeClr val="tx1"/>
                </a:solidFill>
                <a:latin typeface="Arial" panose="020B0604020202020204" pitchFamily="34" charset="0"/>
                <a:cs typeface="Arial" panose="020B0604020202020204" pitchFamily="34" charset="0"/>
              </a:defRPr>
            </a:lvl4pPr>
            <a:lvl5pPr marL="2057400" indent="-228600">
              <a:defRPr sz="1900">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ctr" eaLnBrk="1" hangingPunct="1"/>
            <a:fld id="{E0B346B9-BD22-4EF1-BA0F-428818D19A52}" type="slidenum">
              <a:rPr lang="en-US" altLang="en-US" sz="485">
                <a:solidFill>
                  <a:srgbClr val="949494"/>
                </a:solidFill>
              </a:rPr>
              <a:pPr algn="ctr" eaLnBrk="1" hangingPunct="1"/>
              <a:t>‹#›</a:t>
            </a:fld>
            <a:endParaRPr lang="en-US" altLang="en-US" sz="485" dirty="0">
              <a:solidFill>
                <a:srgbClr val="949494"/>
              </a:solidFill>
            </a:endParaRPr>
          </a:p>
        </p:txBody>
      </p:sp>
      <p:sp>
        <p:nvSpPr>
          <p:cNvPr id="5" name="Freeform 4"/>
          <p:cNvSpPr>
            <a:spLocks/>
          </p:cNvSpPr>
          <p:nvPr>
            <p:custDataLst>
              <p:tags r:id="rId4"/>
            </p:custDataLst>
          </p:nvPr>
        </p:nvSpPr>
        <p:spPr bwMode="auto">
          <a:xfrm>
            <a:off x="0" y="552450"/>
            <a:ext cx="9144000" cy="660400"/>
          </a:xfrm>
          <a:custGeom>
            <a:avLst/>
            <a:gdLst>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92 w 10000"/>
              <a:gd name="connsiteY10" fmla="*/ 5793 h 10000"/>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172 w 10000"/>
              <a:gd name="connsiteY10"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9" fmla="*/ 172 w 10000"/>
              <a:gd name="connsiteY9"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552 w 10000"/>
              <a:gd name="connsiteY8" fmla="*/ 485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0" fmla="*/ 0 w 10000"/>
              <a:gd name="connsiteY0" fmla="*/ 4536 h 9073"/>
              <a:gd name="connsiteX1" fmla="*/ 484 w 10000"/>
              <a:gd name="connsiteY1" fmla="*/ 9073 h 9073"/>
              <a:gd name="connsiteX2" fmla="*/ 972 w 10000"/>
              <a:gd name="connsiteY2" fmla="*/ 4536 h 9073"/>
              <a:gd name="connsiteX3" fmla="*/ 9509 w 10000"/>
              <a:gd name="connsiteY3" fmla="*/ 4536 h 9073"/>
              <a:gd name="connsiteX4" fmla="*/ 10000 w 10000"/>
              <a:gd name="connsiteY4" fmla="*/ 0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073">
                <a:moveTo>
                  <a:pt x="0" y="4536"/>
                </a:moveTo>
                <a:cubicBezTo>
                  <a:pt x="382" y="4536"/>
                  <a:pt x="484" y="9073"/>
                  <a:pt x="484" y="9073"/>
                </a:cubicBezTo>
                <a:cubicBezTo>
                  <a:pt x="484" y="9073"/>
                  <a:pt x="587" y="4536"/>
                  <a:pt x="972" y="4536"/>
                </a:cubicBezTo>
                <a:lnTo>
                  <a:pt x="9509" y="4536"/>
                </a:lnTo>
                <a:cubicBezTo>
                  <a:pt x="9894" y="4536"/>
                  <a:pt x="10000" y="0"/>
                  <a:pt x="10000" y="0"/>
                </a:cubicBezTo>
              </a:path>
            </a:pathLst>
          </a:custGeom>
          <a:noFill/>
          <a:ln w="19050">
            <a:solidFill>
              <a:schemeClr val="accent1"/>
            </a:solidFill>
            <a:round/>
            <a:headEnd/>
            <a:tailEnd/>
          </a:ln>
          <a:effectLst/>
        </p:spPr>
        <p:txBody>
          <a:bodyPr lIns="68928" tIns="34465" rIns="68928" bIns="34465"/>
          <a:lstStyle/>
          <a:p>
            <a:pPr defTabSz="663079" eaLnBrk="1" fontAlgn="auto" hangingPunct="1">
              <a:spcBef>
                <a:spcPts val="0"/>
              </a:spcBef>
              <a:spcAft>
                <a:spcPts val="0"/>
              </a:spcAft>
              <a:defRPr/>
            </a:pPr>
            <a:endParaRPr lang="fr-FR" sz="1108" dirty="0">
              <a:solidFill>
                <a:srgbClr val="78BE20"/>
              </a:solidFill>
              <a:latin typeface="Arial"/>
              <a:cs typeface="+mn-cs"/>
            </a:endParaRPr>
          </a:p>
        </p:txBody>
      </p:sp>
      <p:pic>
        <p:nvPicPr>
          <p:cNvPr id="7" name="Picture 103" descr="C:\Users\UserSim\Desktop\Capgemini\Capgemini_logo_cmyk.png"/>
          <p:cNvPicPr>
            <a:picLocks noChangeAspect="1" noChangeArrowheads="1"/>
          </p:cNvPicPr>
          <p:nvPr>
            <p:custDataLst>
              <p:tags r:id="rId5"/>
            </p:custDataLst>
          </p:nvPr>
        </p:nvPicPr>
        <p:blipFill>
          <a:blip r:embed="rId13" cstate="screen">
            <a:extLst>
              <a:ext uri="{28A0092B-C50C-407E-A947-70E740481C1C}">
                <a14:useLocalDpi xmlns:a14="http://schemas.microsoft.com/office/drawing/2010/main"/>
              </a:ext>
            </a:extLst>
          </a:blip>
          <a:srcRect/>
          <a:stretch>
            <a:fillRect/>
          </a:stretch>
        </p:blipFill>
        <p:spPr bwMode="auto">
          <a:xfrm>
            <a:off x="315060" y="6451603"/>
            <a:ext cx="1255834"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5"/>
          <p:cNvCxnSpPr/>
          <p:nvPr>
            <p:custDataLst>
              <p:tags r:id="rId6"/>
            </p:custDataLst>
          </p:nvPr>
        </p:nvCxnSpPr>
        <p:spPr>
          <a:xfrm flipH="1">
            <a:off x="0" y="6362700"/>
            <a:ext cx="9144000" cy="0"/>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ectangle 8"/>
          <p:cNvSpPr>
            <a:spLocks noChangeArrowheads="1"/>
          </p:cNvSpPr>
          <p:nvPr>
            <p:custDataLst>
              <p:tags r:id="rId7"/>
            </p:custDataLst>
          </p:nvPr>
        </p:nvSpPr>
        <p:spPr bwMode="auto">
          <a:xfrm>
            <a:off x="4834304" y="6623050"/>
            <a:ext cx="3845169" cy="184150"/>
          </a:xfrm>
          <a:prstGeom prst="rect">
            <a:avLst/>
          </a:prstGeom>
          <a:noFill/>
          <a:ln w="19050">
            <a:noFill/>
            <a:miter lim="800000"/>
            <a:headEnd/>
            <a:tailEnd/>
          </a:ln>
          <a:effectLst/>
        </p:spPr>
        <p:txBody>
          <a:bodyPr lIns="24921" tIns="24921" rIns="24921" bIns="24921" anchor="b"/>
          <a:lstStyle/>
          <a:p>
            <a:pPr algn="r" defTabSz="689171" fontAlgn="auto">
              <a:lnSpc>
                <a:spcPct val="90000"/>
              </a:lnSpc>
              <a:spcBef>
                <a:spcPct val="10000"/>
              </a:spcBef>
              <a:spcAft>
                <a:spcPts val="0"/>
              </a:spcAft>
              <a:defRPr/>
            </a:pPr>
            <a:r>
              <a:rPr lang="en-US" altLang="en-US" sz="485" dirty="0">
                <a:solidFill>
                  <a:srgbClr val="4D4D4D">
                    <a:lumMod val="60000"/>
                    <a:lumOff val="40000"/>
                  </a:srgbClr>
                </a:solidFill>
                <a:latin typeface="Arial"/>
                <a:cs typeface="Helvetica Light"/>
              </a:rPr>
              <a:t>Copyright © 2016 Capgemini and Sogeti – Internal use only. All Rights Reserved</a:t>
            </a:r>
          </a:p>
        </p:txBody>
      </p:sp>
      <p:pic>
        <p:nvPicPr>
          <p:cNvPr id="10" name="Picture 17" descr="D:\My Work\ODS\Portfolio\GSLs\TEMPLATES\Old\Testing_KIT\WQR\2014\sogeti_varmred_cmyk.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256086" y="6469063"/>
            <a:ext cx="120161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2"/>
          <p:cNvGraphicFramePr>
            <a:graphicFrameLocks noChangeAspect="1"/>
          </p:cNvGraphicFramePr>
          <p:nvPr>
            <p:custDataLst>
              <p:tags r:id="rId8"/>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2357" name="think-cell Slide" r:id="rId15" imgW="360" imgH="360" progId="">
                  <p:embed/>
                </p:oleObj>
              </mc:Choice>
              <mc:Fallback>
                <p:oleObj name="think-cell Slide" r:id="rId15"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fr-FR" noProof="0"/>
              <a:t>Cliquez pour modifier le style du titre</a:t>
            </a:r>
            <a:endParaRPr lang="en-US" noProof="0" dirty="0"/>
          </a:p>
        </p:txBody>
      </p:sp>
      <p:sp>
        <p:nvSpPr>
          <p:cNvPr id="12" name="Rectangle 11"/>
          <p:cNvSpPr/>
          <p:nvPr userDrawn="1">
            <p:custDataLst>
              <p:tags r:id="rId9"/>
            </p:custDataLst>
          </p:nvPr>
        </p:nvSpPr>
        <p:spPr>
          <a:xfrm>
            <a:off x="6912220" y="6427788"/>
            <a:ext cx="1767254" cy="195262"/>
          </a:xfrm>
          <a:prstGeom prst="rect">
            <a:avLst/>
          </a:prstGeom>
        </p:spPr>
        <p:txBody>
          <a:bodyPr wrap="none" lIns="24921" tIns="24921" rIns="24921" bIns="24921" anchor="b"/>
          <a:lstStyle/>
          <a:p>
            <a:pPr algn="r" defTabSz="663079" eaLnBrk="1" fontAlgn="auto" hangingPunct="1">
              <a:spcBef>
                <a:spcPts val="0"/>
              </a:spcBef>
              <a:spcAft>
                <a:spcPts val="0"/>
              </a:spcAft>
              <a:defRPr/>
            </a:pPr>
            <a:r>
              <a:rPr lang="en-US" sz="485" dirty="0">
                <a:solidFill>
                  <a:srgbClr val="000000"/>
                </a:solidFill>
                <a:latin typeface="Arial"/>
                <a:cs typeface="+mn-cs"/>
              </a:rPr>
              <a:t>Going Cloud Native! – CloudTour | 10 octobre 2016</a:t>
            </a:r>
          </a:p>
        </p:txBody>
      </p:sp>
    </p:spTree>
    <p:extLst>
      <p:ext uri="{BB962C8B-B14F-4D97-AF65-F5344CB8AC3E}">
        <p14:creationId xmlns:p14="http://schemas.microsoft.com/office/powerpoint/2010/main" val="21700914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581273533"/>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3265586558"/>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2475148641"/>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150258981"/>
      </p:ext>
    </p:extLst>
  </p:cSld>
  <p:clrMapOvr>
    <a:masterClrMapping/>
  </p:clrMapOvr>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545168947"/>
      </p:ext>
    </p:extLst>
  </p:cSld>
  <p:clrMapOvr>
    <a:masterClrMapping/>
  </p:clrMapOvr>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dirty="0"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3828549321"/>
      </p:ext>
    </p:extLst>
  </p:cSld>
  <p:clrMapOvr>
    <a:masterClrMapping/>
  </p:clrMapOvr>
  <p:hf sldNum="0" hdr="0" dt="0"/>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945864319"/>
      </p:ext>
    </p:extLst>
  </p:cSld>
  <p:clrMapOvr>
    <a:masterClrMapping/>
  </p:clrMapOvr>
  <p:timing>
    <p:tnLst>
      <p:par>
        <p:cTn id="1" dur="indefinite" restart="never" nodeType="tmRoot"/>
      </p:par>
    </p:tnLst>
  </p:timing>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14362495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333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99145114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436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200823943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658463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5384"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34071433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8_Title Only">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6430"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custDataLst>
              <p:tags r:id="rId3"/>
            </p:custDataLst>
          </p:nvPr>
        </p:nvSpPr>
        <p:spPr>
          <a:xfrm>
            <a:off x="8843957" y="6677807"/>
            <a:ext cx="76944" cy="74636"/>
          </a:xfrm>
          <a:prstGeom prst="rect">
            <a:avLst/>
          </a:prstGeom>
          <a:noFill/>
        </p:spPr>
        <p:txBody>
          <a:bodyPr wrap="none" lIns="0" tIns="0" rIns="0" bIns="0" anchor="ctr">
            <a:spAutoFit/>
          </a:bodyPr>
          <a:lstStyle>
            <a:lvl1pPr>
              <a:defRPr sz="1900">
                <a:solidFill>
                  <a:schemeClr val="tx1"/>
                </a:solidFill>
                <a:latin typeface="Arial" panose="020B0604020202020204" pitchFamily="34" charset="0"/>
                <a:cs typeface="Arial" panose="020B0604020202020204" pitchFamily="34" charset="0"/>
              </a:defRPr>
            </a:lvl1pPr>
            <a:lvl2pPr marL="742950" indent="-285750">
              <a:defRPr sz="1900">
                <a:solidFill>
                  <a:schemeClr val="tx1"/>
                </a:solidFill>
                <a:latin typeface="Arial" panose="020B0604020202020204" pitchFamily="34" charset="0"/>
                <a:cs typeface="Arial" panose="020B0604020202020204" pitchFamily="34" charset="0"/>
              </a:defRPr>
            </a:lvl2pPr>
            <a:lvl3pPr marL="1143000" indent="-228600">
              <a:defRPr sz="1900">
                <a:solidFill>
                  <a:schemeClr val="tx1"/>
                </a:solidFill>
                <a:latin typeface="Arial" panose="020B0604020202020204" pitchFamily="34" charset="0"/>
                <a:cs typeface="Arial" panose="020B0604020202020204" pitchFamily="34" charset="0"/>
              </a:defRPr>
            </a:lvl3pPr>
            <a:lvl4pPr marL="1600200" indent="-228600">
              <a:defRPr sz="1900">
                <a:solidFill>
                  <a:schemeClr val="tx1"/>
                </a:solidFill>
                <a:latin typeface="Arial" panose="020B0604020202020204" pitchFamily="34" charset="0"/>
                <a:cs typeface="Arial" panose="020B0604020202020204" pitchFamily="34" charset="0"/>
              </a:defRPr>
            </a:lvl4pPr>
            <a:lvl5pPr marL="2057400" indent="-228600">
              <a:defRPr sz="1900">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ctr" eaLnBrk="1" hangingPunct="1"/>
            <a:fld id="{E0B346B9-BD22-4EF1-BA0F-428818D19A52}" type="slidenum">
              <a:rPr lang="en-US" altLang="en-US" sz="485">
                <a:solidFill>
                  <a:srgbClr val="949494"/>
                </a:solidFill>
              </a:rPr>
              <a:pPr algn="ctr" eaLnBrk="1" hangingPunct="1"/>
              <a:t>‹#›</a:t>
            </a:fld>
            <a:endParaRPr lang="en-US" altLang="en-US" sz="485" dirty="0">
              <a:solidFill>
                <a:srgbClr val="949494"/>
              </a:solidFill>
            </a:endParaRPr>
          </a:p>
        </p:txBody>
      </p:sp>
      <p:sp>
        <p:nvSpPr>
          <p:cNvPr id="5" name="Freeform 4"/>
          <p:cNvSpPr>
            <a:spLocks/>
          </p:cNvSpPr>
          <p:nvPr>
            <p:custDataLst>
              <p:tags r:id="rId4"/>
            </p:custDataLst>
          </p:nvPr>
        </p:nvSpPr>
        <p:spPr bwMode="auto">
          <a:xfrm>
            <a:off x="0" y="552450"/>
            <a:ext cx="9144000" cy="660400"/>
          </a:xfrm>
          <a:custGeom>
            <a:avLst/>
            <a:gdLst>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92 w 10000"/>
              <a:gd name="connsiteY10" fmla="*/ 5793 h 10000"/>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172 w 10000"/>
              <a:gd name="connsiteY10"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9" fmla="*/ 172 w 10000"/>
              <a:gd name="connsiteY9"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552 w 10000"/>
              <a:gd name="connsiteY8" fmla="*/ 485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0" fmla="*/ 0 w 10000"/>
              <a:gd name="connsiteY0" fmla="*/ 4536 h 9073"/>
              <a:gd name="connsiteX1" fmla="*/ 484 w 10000"/>
              <a:gd name="connsiteY1" fmla="*/ 9073 h 9073"/>
              <a:gd name="connsiteX2" fmla="*/ 972 w 10000"/>
              <a:gd name="connsiteY2" fmla="*/ 4536 h 9073"/>
              <a:gd name="connsiteX3" fmla="*/ 9509 w 10000"/>
              <a:gd name="connsiteY3" fmla="*/ 4536 h 9073"/>
              <a:gd name="connsiteX4" fmla="*/ 10000 w 10000"/>
              <a:gd name="connsiteY4" fmla="*/ 0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073">
                <a:moveTo>
                  <a:pt x="0" y="4536"/>
                </a:moveTo>
                <a:cubicBezTo>
                  <a:pt x="382" y="4536"/>
                  <a:pt x="484" y="9073"/>
                  <a:pt x="484" y="9073"/>
                </a:cubicBezTo>
                <a:cubicBezTo>
                  <a:pt x="484" y="9073"/>
                  <a:pt x="587" y="4536"/>
                  <a:pt x="972" y="4536"/>
                </a:cubicBezTo>
                <a:lnTo>
                  <a:pt x="9509" y="4536"/>
                </a:lnTo>
                <a:cubicBezTo>
                  <a:pt x="9894" y="4536"/>
                  <a:pt x="10000" y="0"/>
                  <a:pt x="10000" y="0"/>
                </a:cubicBezTo>
              </a:path>
            </a:pathLst>
          </a:custGeom>
          <a:noFill/>
          <a:ln w="19050">
            <a:solidFill>
              <a:schemeClr val="accent1"/>
            </a:solidFill>
            <a:round/>
            <a:headEnd/>
            <a:tailEnd/>
          </a:ln>
          <a:effectLst/>
        </p:spPr>
        <p:txBody>
          <a:bodyPr lIns="68928" tIns="34465" rIns="68928" bIns="34465"/>
          <a:lstStyle/>
          <a:p>
            <a:pPr defTabSz="663079" eaLnBrk="1" fontAlgn="auto" hangingPunct="1">
              <a:spcBef>
                <a:spcPts val="0"/>
              </a:spcBef>
              <a:spcAft>
                <a:spcPts val="0"/>
              </a:spcAft>
              <a:defRPr/>
            </a:pPr>
            <a:endParaRPr lang="fr-FR" sz="1108" dirty="0">
              <a:solidFill>
                <a:srgbClr val="78BE20"/>
              </a:solidFill>
              <a:latin typeface="Arial"/>
              <a:cs typeface="+mn-cs"/>
            </a:endParaRPr>
          </a:p>
        </p:txBody>
      </p:sp>
      <p:pic>
        <p:nvPicPr>
          <p:cNvPr id="7" name="Picture 103" descr="C:\Users\UserSim\Desktop\Capgemini\Capgemini_logo_cmyk.png"/>
          <p:cNvPicPr>
            <a:picLocks noChangeAspect="1" noChangeArrowheads="1"/>
          </p:cNvPicPr>
          <p:nvPr>
            <p:custDataLst>
              <p:tags r:id="rId5"/>
            </p:custDataLst>
          </p:nvPr>
        </p:nvPicPr>
        <p:blipFill>
          <a:blip r:embed="rId13" cstate="screen">
            <a:extLst>
              <a:ext uri="{28A0092B-C50C-407E-A947-70E740481C1C}">
                <a14:useLocalDpi xmlns:a14="http://schemas.microsoft.com/office/drawing/2010/main"/>
              </a:ext>
            </a:extLst>
          </a:blip>
          <a:srcRect/>
          <a:stretch>
            <a:fillRect/>
          </a:stretch>
        </p:blipFill>
        <p:spPr bwMode="auto">
          <a:xfrm>
            <a:off x="315060" y="6451603"/>
            <a:ext cx="1255834"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5"/>
          <p:cNvCxnSpPr/>
          <p:nvPr>
            <p:custDataLst>
              <p:tags r:id="rId6"/>
            </p:custDataLst>
          </p:nvPr>
        </p:nvCxnSpPr>
        <p:spPr>
          <a:xfrm flipH="1">
            <a:off x="0" y="6362700"/>
            <a:ext cx="9144000" cy="0"/>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ectangle 8"/>
          <p:cNvSpPr>
            <a:spLocks noChangeArrowheads="1"/>
          </p:cNvSpPr>
          <p:nvPr>
            <p:custDataLst>
              <p:tags r:id="rId7"/>
            </p:custDataLst>
          </p:nvPr>
        </p:nvSpPr>
        <p:spPr bwMode="auto">
          <a:xfrm>
            <a:off x="4834304" y="6623050"/>
            <a:ext cx="3845169" cy="184150"/>
          </a:xfrm>
          <a:prstGeom prst="rect">
            <a:avLst/>
          </a:prstGeom>
          <a:noFill/>
          <a:ln w="19050">
            <a:noFill/>
            <a:miter lim="800000"/>
            <a:headEnd/>
            <a:tailEnd/>
          </a:ln>
          <a:effectLst/>
        </p:spPr>
        <p:txBody>
          <a:bodyPr lIns="24921" tIns="24921" rIns="24921" bIns="24921" anchor="b"/>
          <a:lstStyle/>
          <a:p>
            <a:pPr algn="r" defTabSz="689171" fontAlgn="auto">
              <a:lnSpc>
                <a:spcPct val="90000"/>
              </a:lnSpc>
              <a:spcBef>
                <a:spcPct val="10000"/>
              </a:spcBef>
              <a:spcAft>
                <a:spcPts val="0"/>
              </a:spcAft>
              <a:defRPr/>
            </a:pPr>
            <a:r>
              <a:rPr lang="en-US" altLang="en-US" sz="485" dirty="0">
                <a:solidFill>
                  <a:srgbClr val="4D4D4D">
                    <a:lumMod val="60000"/>
                    <a:lumOff val="40000"/>
                  </a:srgbClr>
                </a:solidFill>
                <a:latin typeface="Arial"/>
                <a:cs typeface="Helvetica Light"/>
              </a:rPr>
              <a:t>Copyright © 2016 Capgemini and Sogeti – Internal use only. All Rights Reserved</a:t>
            </a:r>
          </a:p>
        </p:txBody>
      </p:sp>
      <p:pic>
        <p:nvPicPr>
          <p:cNvPr id="10" name="Picture 17" descr="D:\My Work\ODS\Portfolio\GSLs\TEMPLATES\Old\Testing_KIT\WQR\2014\sogeti_varmred_cmyk.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256086" y="6469063"/>
            <a:ext cx="120161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2"/>
          <p:cNvGraphicFramePr>
            <a:graphicFrameLocks noChangeAspect="1"/>
          </p:cNvGraphicFramePr>
          <p:nvPr>
            <p:custDataLst>
              <p:tags r:id="rId8"/>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6431" name="think-cell Slide" r:id="rId15" imgW="360" imgH="360" progId="">
                  <p:embed/>
                </p:oleObj>
              </mc:Choice>
              <mc:Fallback>
                <p:oleObj name="think-cell Slide" r:id="rId15"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fr-FR" noProof="0"/>
              <a:t>Cliquez pour modifier le style du titre</a:t>
            </a:r>
            <a:endParaRPr lang="en-US" noProof="0" dirty="0"/>
          </a:p>
        </p:txBody>
      </p:sp>
      <p:sp>
        <p:nvSpPr>
          <p:cNvPr id="12" name="Rectangle 11"/>
          <p:cNvSpPr/>
          <p:nvPr userDrawn="1">
            <p:custDataLst>
              <p:tags r:id="rId9"/>
            </p:custDataLst>
          </p:nvPr>
        </p:nvSpPr>
        <p:spPr>
          <a:xfrm>
            <a:off x="6912220" y="6427788"/>
            <a:ext cx="1767254" cy="195262"/>
          </a:xfrm>
          <a:prstGeom prst="rect">
            <a:avLst/>
          </a:prstGeom>
        </p:spPr>
        <p:txBody>
          <a:bodyPr wrap="none" lIns="24921" tIns="24921" rIns="24921" bIns="24921" anchor="b"/>
          <a:lstStyle/>
          <a:p>
            <a:pPr algn="r" defTabSz="663079" eaLnBrk="1" fontAlgn="auto" hangingPunct="1">
              <a:spcBef>
                <a:spcPts val="0"/>
              </a:spcBef>
              <a:spcAft>
                <a:spcPts val="0"/>
              </a:spcAft>
              <a:defRPr/>
            </a:pPr>
            <a:r>
              <a:rPr lang="en-US" sz="485" dirty="0">
                <a:solidFill>
                  <a:srgbClr val="000000"/>
                </a:solidFill>
                <a:latin typeface="Arial"/>
                <a:cs typeface="+mn-cs"/>
              </a:rPr>
              <a:t>Going Cloud Native! – CloudTour | 10 octobre 2016</a:t>
            </a:r>
          </a:p>
        </p:txBody>
      </p:sp>
    </p:spTree>
    <p:extLst>
      <p:ext uri="{BB962C8B-B14F-4D97-AF65-F5344CB8AC3E}">
        <p14:creationId xmlns:p14="http://schemas.microsoft.com/office/powerpoint/2010/main" val="20017185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9_Title Only">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7454"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custDataLst>
              <p:tags r:id="rId3"/>
            </p:custDataLst>
          </p:nvPr>
        </p:nvSpPr>
        <p:spPr>
          <a:xfrm>
            <a:off x="8843957" y="6677807"/>
            <a:ext cx="76944" cy="74636"/>
          </a:xfrm>
          <a:prstGeom prst="rect">
            <a:avLst/>
          </a:prstGeom>
          <a:noFill/>
        </p:spPr>
        <p:txBody>
          <a:bodyPr wrap="none" lIns="0" tIns="0" rIns="0" bIns="0" anchor="ctr">
            <a:spAutoFit/>
          </a:bodyPr>
          <a:lstStyle>
            <a:lvl1pPr>
              <a:defRPr sz="1900">
                <a:solidFill>
                  <a:schemeClr val="tx1"/>
                </a:solidFill>
                <a:latin typeface="Arial" panose="020B0604020202020204" pitchFamily="34" charset="0"/>
                <a:cs typeface="Arial" panose="020B0604020202020204" pitchFamily="34" charset="0"/>
              </a:defRPr>
            </a:lvl1pPr>
            <a:lvl2pPr marL="742950" indent="-285750">
              <a:defRPr sz="1900">
                <a:solidFill>
                  <a:schemeClr val="tx1"/>
                </a:solidFill>
                <a:latin typeface="Arial" panose="020B0604020202020204" pitchFamily="34" charset="0"/>
                <a:cs typeface="Arial" panose="020B0604020202020204" pitchFamily="34" charset="0"/>
              </a:defRPr>
            </a:lvl2pPr>
            <a:lvl3pPr marL="1143000" indent="-228600">
              <a:defRPr sz="1900">
                <a:solidFill>
                  <a:schemeClr val="tx1"/>
                </a:solidFill>
                <a:latin typeface="Arial" panose="020B0604020202020204" pitchFamily="34" charset="0"/>
                <a:cs typeface="Arial" panose="020B0604020202020204" pitchFamily="34" charset="0"/>
              </a:defRPr>
            </a:lvl3pPr>
            <a:lvl4pPr marL="1600200" indent="-228600">
              <a:defRPr sz="1900">
                <a:solidFill>
                  <a:schemeClr val="tx1"/>
                </a:solidFill>
                <a:latin typeface="Arial" panose="020B0604020202020204" pitchFamily="34" charset="0"/>
                <a:cs typeface="Arial" panose="020B0604020202020204" pitchFamily="34" charset="0"/>
              </a:defRPr>
            </a:lvl4pPr>
            <a:lvl5pPr marL="2057400" indent="-228600">
              <a:defRPr sz="1900">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ctr" eaLnBrk="1" hangingPunct="1"/>
            <a:fld id="{E0B346B9-BD22-4EF1-BA0F-428818D19A52}" type="slidenum">
              <a:rPr lang="en-US" altLang="en-US" sz="485">
                <a:solidFill>
                  <a:srgbClr val="949494"/>
                </a:solidFill>
              </a:rPr>
              <a:pPr algn="ctr" eaLnBrk="1" hangingPunct="1"/>
              <a:t>‹#›</a:t>
            </a:fld>
            <a:endParaRPr lang="en-US" altLang="en-US" sz="485" dirty="0">
              <a:solidFill>
                <a:srgbClr val="949494"/>
              </a:solidFill>
            </a:endParaRPr>
          </a:p>
        </p:txBody>
      </p:sp>
      <p:sp>
        <p:nvSpPr>
          <p:cNvPr id="5" name="Freeform 4"/>
          <p:cNvSpPr>
            <a:spLocks/>
          </p:cNvSpPr>
          <p:nvPr>
            <p:custDataLst>
              <p:tags r:id="rId4"/>
            </p:custDataLst>
          </p:nvPr>
        </p:nvSpPr>
        <p:spPr bwMode="auto">
          <a:xfrm>
            <a:off x="0" y="552450"/>
            <a:ext cx="9144000" cy="660400"/>
          </a:xfrm>
          <a:custGeom>
            <a:avLst/>
            <a:gdLst>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92 w 10000"/>
              <a:gd name="connsiteY10" fmla="*/ 5793 h 10000"/>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172 w 10000"/>
              <a:gd name="connsiteY10"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9" fmla="*/ 172 w 10000"/>
              <a:gd name="connsiteY9"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552 w 10000"/>
              <a:gd name="connsiteY8" fmla="*/ 485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0" fmla="*/ 0 w 10000"/>
              <a:gd name="connsiteY0" fmla="*/ 4536 h 9073"/>
              <a:gd name="connsiteX1" fmla="*/ 484 w 10000"/>
              <a:gd name="connsiteY1" fmla="*/ 9073 h 9073"/>
              <a:gd name="connsiteX2" fmla="*/ 972 w 10000"/>
              <a:gd name="connsiteY2" fmla="*/ 4536 h 9073"/>
              <a:gd name="connsiteX3" fmla="*/ 9509 w 10000"/>
              <a:gd name="connsiteY3" fmla="*/ 4536 h 9073"/>
              <a:gd name="connsiteX4" fmla="*/ 10000 w 10000"/>
              <a:gd name="connsiteY4" fmla="*/ 0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073">
                <a:moveTo>
                  <a:pt x="0" y="4536"/>
                </a:moveTo>
                <a:cubicBezTo>
                  <a:pt x="382" y="4536"/>
                  <a:pt x="484" y="9073"/>
                  <a:pt x="484" y="9073"/>
                </a:cubicBezTo>
                <a:cubicBezTo>
                  <a:pt x="484" y="9073"/>
                  <a:pt x="587" y="4536"/>
                  <a:pt x="972" y="4536"/>
                </a:cubicBezTo>
                <a:lnTo>
                  <a:pt x="9509" y="4536"/>
                </a:lnTo>
                <a:cubicBezTo>
                  <a:pt x="9894" y="4536"/>
                  <a:pt x="10000" y="0"/>
                  <a:pt x="10000" y="0"/>
                </a:cubicBezTo>
              </a:path>
            </a:pathLst>
          </a:custGeom>
          <a:noFill/>
          <a:ln w="19050">
            <a:solidFill>
              <a:schemeClr val="accent1"/>
            </a:solidFill>
            <a:round/>
            <a:headEnd/>
            <a:tailEnd/>
          </a:ln>
          <a:effectLst/>
        </p:spPr>
        <p:txBody>
          <a:bodyPr lIns="68928" tIns="34465" rIns="68928" bIns="34465"/>
          <a:lstStyle/>
          <a:p>
            <a:pPr defTabSz="663079" eaLnBrk="1" fontAlgn="auto" hangingPunct="1">
              <a:spcBef>
                <a:spcPts val="0"/>
              </a:spcBef>
              <a:spcAft>
                <a:spcPts val="0"/>
              </a:spcAft>
              <a:defRPr/>
            </a:pPr>
            <a:endParaRPr lang="fr-FR" sz="1108" dirty="0">
              <a:solidFill>
                <a:srgbClr val="78BE20"/>
              </a:solidFill>
              <a:latin typeface="Arial"/>
              <a:cs typeface="+mn-cs"/>
            </a:endParaRPr>
          </a:p>
        </p:txBody>
      </p:sp>
      <p:pic>
        <p:nvPicPr>
          <p:cNvPr id="7" name="Picture 103" descr="C:\Users\UserSim\Desktop\Capgemini\Capgemini_logo_cmyk.png"/>
          <p:cNvPicPr>
            <a:picLocks noChangeAspect="1" noChangeArrowheads="1"/>
          </p:cNvPicPr>
          <p:nvPr>
            <p:custDataLst>
              <p:tags r:id="rId5"/>
            </p:custDataLst>
          </p:nvPr>
        </p:nvPicPr>
        <p:blipFill>
          <a:blip r:embed="rId13" cstate="screen">
            <a:extLst>
              <a:ext uri="{28A0092B-C50C-407E-A947-70E740481C1C}">
                <a14:useLocalDpi xmlns:a14="http://schemas.microsoft.com/office/drawing/2010/main"/>
              </a:ext>
            </a:extLst>
          </a:blip>
          <a:srcRect/>
          <a:stretch>
            <a:fillRect/>
          </a:stretch>
        </p:blipFill>
        <p:spPr bwMode="auto">
          <a:xfrm>
            <a:off x="315060" y="6451603"/>
            <a:ext cx="1255834"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5"/>
          <p:cNvCxnSpPr/>
          <p:nvPr>
            <p:custDataLst>
              <p:tags r:id="rId6"/>
            </p:custDataLst>
          </p:nvPr>
        </p:nvCxnSpPr>
        <p:spPr>
          <a:xfrm flipH="1">
            <a:off x="0" y="6362700"/>
            <a:ext cx="9144000" cy="0"/>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ectangle 8"/>
          <p:cNvSpPr>
            <a:spLocks noChangeArrowheads="1"/>
          </p:cNvSpPr>
          <p:nvPr>
            <p:custDataLst>
              <p:tags r:id="rId7"/>
            </p:custDataLst>
          </p:nvPr>
        </p:nvSpPr>
        <p:spPr bwMode="auto">
          <a:xfrm>
            <a:off x="4834304" y="6623050"/>
            <a:ext cx="3845169" cy="184150"/>
          </a:xfrm>
          <a:prstGeom prst="rect">
            <a:avLst/>
          </a:prstGeom>
          <a:noFill/>
          <a:ln w="19050">
            <a:noFill/>
            <a:miter lim="800000"/>
            <a:headEnd/>
            <a:tailEnd/>
          </a:ln>
          <a:effectLst/>
        </p:spPr>
        <p:txBody>
          <a:bodyPr lIns="24921" tIns="24921" rIns="24921" bIns="24921" anchor="b"/>
          <a:lstStyle/>
          <a:p>
            <a:pPr algn="r" defTabSz="689171" fontAlgn="auto">
              <a:lnSpc>
                <a:spcPct val="90000"/>
              </a:lnSpc>
              <a:spcBef>
                <a:spcPct val="10000"/>
              </a:spcBef>
              <a:spcAft>
                <a:spcPts val="0"/>
              </a:spcAft>
              <a:defRPr/>
            </a:pPr>
            <a:r>
              <a:rPr lang="en-US" altLang="en-US" sz="485" dirty="0">
                <a:solidFill>
                  <a:srgbClr val="4D4D4D">
                    <a:lumMod val="60000"/>
                    <a:lumOff val="40000"/>
                  </a:srgbClr>
                </a:solidFill>
                <a:latin typeface="Arial"/>
                <a:cs typeface="Helvetica Light"/>
              </a:rPr>
              <a:t>Copyright © 2016 Capgemini and Sogeti – Internal use only. All Rights Reserved</a:t>
            </a:r>
          </a:p>
        </p:txBody>
      </p:sp>
      <p:pic>
        <p:nvPicPr>
          <p:cNvPr id="10" name="Picture 17" descr="D:\My Work\ODS\Portfolio\GSLs\TEMPLATES\Old\Testing_KIT\WQR\2014\sogeti_varmred_cmyk.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256086" y="6469063"/>
            <a:ext cx="120161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2"/>
          <p:cNvGraphicFramePr>
            <a:graphicFrameLocks noChangeAspect="1"/>
          </p:cNvGraphicFramePr>
          <p:nvPr>
            <p:custDataLst>
              <p:tags r:id="rId8"/>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7455" name="think-cell Slide" r:id="rId15" imgW="360" imgH="360" progId="">
                  <p:embed/>
                </p:oleObj>
              </mc:Choice>
              <mc:Fallback>
                <p:oleObj name="think-cell Slide" r:id="rId15"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fr-FR" noProof="0"/>
              <a:t>Cliquez pour modifier le style du titre</a:t>
            </a:r>
            <a:endParaRPr lang="en-US" noProof="0" dirty="0"/>
          </a:p>
        </p:txBody>
      </p:sp>
      <p:sp>
        <p:nvSpPr>
          <p:cNvPr id="12" name="Rectangle 11"/>
          <p:cNvSpPr/>
          <p:nvPr userDrawn="1">
            <p:custDataLst>
              <p:tags r:id="rId9"/>
            </p:custDataLst>
          </p:nvPr>
        </p:nvSpPr>
        <p:spPr>
          <a:xfrm>
            <a:off x="6912220" y="6427788"/>
            <a:ext cx="1767254" cy="195262"/>
          </a:xfrm>
          <a:prstGeom prst="rect">
            <a:avLst/>
          </a:prstGeom>
        </p:spPr>
        <p:txBody>
          <a:bodyPr wrap="none" lIns="24921" tIns="24921" rIns="24921" bIns="24921" anchor="b"/>
          <a:lstStyle/>
          <a:p>
            <a:pPr algn="r" defTabSz="663079" eaLnBrk="1" fontAlgn="auto" hangingPunct="1">
              <a:spcBef>
                <a:spcPts val="0"/>
              </a:spcBef>
              <a:spcAft>
                <a:spcPts val="0"/>
              </a:spcAft>
              <a:defRPr/>
            </a:pPr>
            <a:r>
              <a:rPr lang="en-US" sz="485" dirty="0">
                <a:solidFill>
                  <a:srgbClr val="000000"/>
                </a:solidFill>
                <a:latin typeface="Arial"/>
                <a:cs typeface="+mn-cs"/>
              </a:rPr>
              <a:t>Going Cloud Native! – CloudTour | 10 octobre 2016</a:t>
            </a:r>
          </a:p>
        </p:txBody>
      </p:sp>
    </p:spTree>
    <p:extLst>
      <p:ext uri="{BB962C8B-B14F-4D97-AF65-F5344CB8AC3E}">
        <p14:creationId xmlns:p14="http://schemas.microsoft.com/office/powerpoint/2010/main" val="32893308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smtClean="0"/>
              <a:t>Capgemini Public</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5844948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2721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59105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4248698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38242822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1027291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dirty="0"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5374953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dirty="0"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21199401"/>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2544928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450050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110866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dirty="0"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24374631"/>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dirty="0"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0758525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65049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29187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2963489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50017407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599008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079999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27114059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15377008"/>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12214770"/>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88293007"/>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566063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738814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74503485"/>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35533751"/>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665684"/>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95147348"/>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a:t>
            </a:r>
            <a:r>
              <a:rPr lang="en-US" sz="675" dirty="0" smtClean="0">
                <a:solidFill>
                  <a:schemeClr val="tx1"/>
                </a:solidFill>
              </a:rPr>
              <a:t>13.5 </a:t>
            </a:r>
            <a:r>
              <a:rPr lang="en-US" sz="675" dirty="0">
                <a:solidFill>
                  <a:schemeClr val="tx1"/>
                </a:solidFill>
              </a:rPr>
              <a:t>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16495303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649798257"/>
      </p:ext>
    </p:extLst>
  </p:cSld>
  <p:clrMapOvr>
    <a:masterClrMapping/>
  </p:clrMapOvr>
  <p:timing>
    <p:tnLst>
      <p:par>
        <p:cTn id="1" dur="indefinite" restart="never" nodeType="tmRoot"/>
      </p:par>
    </p:tnLst>
  </p:timing>
  <p:hf sldNum="0" hdr="0" dt="0"/>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739143442"/>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845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221433693"/>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7166166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0504"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801670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8_Title Only">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1550"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custDataLst>
              <p:tags r:id="rId3"/>
            </p:custDataLst>
          </p:nvPr>
        </p:nvSpPr>
        <p:spPr>
          <a:xfrm>
            <a:off x="8843957" y="6677807"/>
            <a:ext cx="76944" cy="74636"/>
          </a:xfrm>
          <a:prstGeom prst="rect">
            <a:avLst/>
          </a:prstGeom>
          <a:noFill/>
        </p:spPr>
        <p:txBody>
          <a:bodyPr wrap="none" lIns="0" tIns="0" rIns="0" bIns="0" anchor="ctr">
            <a:spAutoFit/>
          </a:bodyPr>
          <a:lstStyle>
            <a:lvl1pPr>
              <a:defRPr sz="1900">
                <a:solidFill>
                  <a:schemeClr val="tx1"/>
                </a:solidFill>
                <a:latin typeface="Arial" panose="020B0604020202020204" pitchFamily="34" charset="0"/>
                <a:cs typeface="Arial" panose="020B0604020202020204" pitchFamily="34" charset="0"/>
              </a:defRPr>
            </a:lvl1pPr>
            <a:lvl2pPr marL="742950" indent="-285750">
              <a:defRPr sz="1900">
                <a:solidFill>
                  <a:schemeClr val="tx1"/>
                </a:solidFill>
                <a:latin typeface="Arial" panose="020B0604020202020204" pitchFamily="34" charset="0"/>
                <a:cs typeface="Arial" panose="020B0604020202020204" pitchFamily="34" charset="0"/>
              </a:defRPr>
            </a:lvl2pPr>
            <a:lvl3pPr marL="1143000" indent="-228600">
              <a:defRPr sz="1900">
                <a:solidFill>
                  <a:schemeClr val="tx1"/>
                </a:solidFill>
                <a:latin typeface="Arial" panose="020B0604020202020204" pitchFamily="34" charset="0"/>
                <a:cs typeface="Arial" panose="020B0604020202020204" pitchFamily="34" charset="0"/>
              </a:defRPr>
            </a:lvl3pPr>
            <a:lvl4pPr marL="1600200" indent="-228600">
              <a:defRPr sz="1900">
                <a:solidFill>
                  <a:schemeClr val="tx1"/>
                </a:solidFill>
                <a:latin typeface="Arial" panose="020B0604020202020204" pitchFamily="34" charset="0"/>
                <a:cs typeface="Arial" panose="020B0604020202020204" pitchFamily="34" charset="0"/>
              </a:defRPr>
            </a:lvl4pPr>
            <a:lvl5pPr marL="2057400" indent="-228600">
              <a:defRPr sz="1900">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ctr" eaLnBrk="1" hangingPunct="1"/>
            <a:fld id="{E0B346B9-BD22-4EF1-BA0F-428818D19A52}" type="slidenum">
              <a:rPr lang="en-US" altLang="en-US" sz="485">
                <a:solidFill>
                  <a:srgbClr val="949494"/>
                </a:solidFill>
              </a:rPr>
              <a:pPr algn="ctr" eaLnBrk="1" hangingPunct="1"/>
              <a:t>‹#›</a:t>
            </a:fld>
            <a:endParaRPr lang="en-US" altLang="en-US" sz="485" dirty="0">
              <a:solidFill>
                <a:srgbClr val="949494"/>
              </a:solidFill>
            </a:endParaRPr>
          </a:p>
        </p:txBody>
      </p:sp>
      <p:sp>
        <p:nvSpPr>
          <p:cNvPr id="5" name="Freeform 4"/>
          <p:cNvSpPr>
            <a:spLocks/>
          </p:cNvSpPr>
          <p:nvPr>
            <p:custDataLst>
              <p:tags r:id="rId4"/>
            </p:custDataLst>
          </p:nvPr>
        </p:nvSpPr>
        <p:spPr bwMode="auto">
          <a:xfrm>
            <a:off x="0" y="552450"/>
            <a:ext cx="9144000" cy="660400"/>
          </a:xfrm>
          <a:custGeom>
            <a:avLst/>
            <a:gdLst>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92 w 10000"/>
              <a:gd name="connsiteY10" fmla="*/ 5793 h 10000"/>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172 w 10000"/>
              <a:gd name="connsiteY10"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9" fmla="*/ 172 w 10000"/>
              <a:gd name="connsiteY9"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552 w 10000"/>
              <a:gd name="connsiteY8" fmla="*/ 485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0" fmla="*/ 0 w 10000"/>
              <a:gd name="connsiteY0" fmla="*/ 4536 h 9073"/>
              <a:gd name="connsiteX1" fmla="*/ 484 w 10000"/>
              <a:gd name="connsiteY1" fmla="*/ 9073 h 9073"/>
              <a:gd name="connsiteX2" fmla="*/ 972 w 10000"/>
              <a:gd name="connsiteY2" fmla="*/ 4536 h 9073"/>
              <a:gd name="connsiteX3" fmla="*/ 9509 w 10000"/>
              <a:gd name="connsiteY3" fmla="*/ 4536 h 9073"/>
              <a:gd name="connsiteX4" fmla="*/ 10000 w 10000"/>
              <a:gd name="connsiteY4" fmla="*/ 0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073">
                <a:moveTo>
                  <a:pt x="0" y="4536"/>
                </a:moveTo>
                <a:cubicBezTo>
                  <a:pt x="382" y="4536"/>
                  <a:pt x="484" y="9073"/>
                  <a:pt x="484" y="9073"/>
                </a:cubicBezTo>
                <a:cubicBezTo>
                  <a:pt x="484" y="9073"/>
                  <a:pt x="587" y="4536"/>
                  <a:pt x="972" y="4536"/>
                </a:cubicBezTo>
                <a:lnTo>
                  <a:pt x="9509" y="4536"/>
                </a:lnTo>
                <a:cubicBezTo>
                  <a:pt x="9894" y="4536"/>
                  <a:pt x="10000" y="0"/>
                  <a:pt x="10000" y="0"/>
                </a:cubicBezTo>
              </a:path>
            </a:pathLst>
          </a:custGeom>
          <a:noFill/>
          <a:ln w="19050">
            <a:solidFill>
              <a:schemeClr val="accent1"/>
            </a:solidFill>
            <a:round/>
            <a:headEnd/>
            <a:tailEnd/>
          </a:ln>
          <a:effectLst/>
        </p:spPr>
        <p:txBody>
          <a:bodyPr lIns="68928" tIns="34465" rIns="68928" bIns="34465"/>
          <a:lstStyle/>
          <a:p>
            <a:pPr defTabSz="663079" eaLnBrk="1" fontAlgn="auto" hangingPunct="1">
              <a:spcBef>
                <a:spcPts val="0"/>
              </a:spcBef>
              <a:spcAft>
                <a:spcPts val="0"/>
              </a:spcAft>
              <a:defRPr/>
            </a:pPr>
            <a:endParaRPr lang="fr-FR" sz="1108" dirty="0">
              <a:solidFill>
                <a:srgbClr val="78BE20"/>
              </a:solidFill>
              <a:latin typeface="Arial"/>
              <a:cs typeface="+mn-cs"/>
            </a:endParaRPr>
          </a:p>
        </p:txBody>
      </p:sp>
      <p:pic>
        <p:nvPicPr>
          <p:cNvPr id="7" name="Picture 103" descr="C:\Users\UserSim\Desktop\Capgemini\Capgemini_logo_cmyk.png"/>
          <p:cNvPicPr>
            <a:picLocks noChangeAspect="1" noChangeArrowheads="1"/>
          </p:cNvPicPr>
          <p:nvPr>
            <p:custDataLst>
              <p:tags r:id="rId5"/>
            </p:custDataLst>
          </p:nvPr>
        </p:nvPicPr>
        <p:blipFill>
          <a:blip r:embed="rId13" cstate="screen">
            <a:extLst>
              <a:ext uri="{28A0092B-C50C-407E-A947-70E740481C1C}">
                <a14:useLocalDpi xmlns:a14="http://schemas.microsoft.com/office/drawing/2010/main"/>
              </a:ext>
            </a:extLst>
          </a:blip>
          <a:srcRect/>
          <a:stretch>
            <a:fillRect/>
          </a:stretch>
        </p:blipFill>
        <p:spPr bwMode="auto">
          <a:xfrm>
            <a:off x="315060" y="6451603"/>
            <a:ext cx="1255834"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5"/>
          <p:cNvCxnSpPr/>
          <p:nvPr>
            <p:custDataLst>
              <p:tags r:id="rId6"/>
            </p:custDataLst>
          </p:nvPr>
        </p:nvCxnSpPr>
        <p:spPr>
          <a:xfrm flipH="1">
            <a:off x="0" y="6362700"/>
            <a:ext cx="9144000" cy="0"/>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ectangle 8"/>
          <p:cNvSpPr>
            <a:spLocks noChangeArrowheads="1"/>
          </p:cNvSpPr>
          <p:nvPr>
            <p:custDataLst>
              <p:tags r:id="rId7"/>
            </p:custDataLst>
          </p:nvPr>
        </p:nvSpPr>
        <p:spPr bwMode="auto">
          <a:xfrm>
            <a:off x="4834304" y="6623050"/>
            <a:ext cx="3845169" cy="184150"/>
          </a:xfrm>
          <a:prstGeom prst="rect">
            <a:avLst/>
          </a:prstGeom>
          <a:noFill/>
          <a:ln w="19050">
            <a:noFill/>
            <a:miter lim="800000"/>
            <a:headEnd/>
            <a:tailEnd/>
          </a:ln>
          <a:effectLst/>
        </p:spPr>
        <p:txBody>
          <a:bodyPr lIns="24921" tIns="24921" rIns="24921" bIns="24921" anchor="b"/>
          <a:lstStyle/>
          <a:p>
            <a:pPr algn="r" defTabSz="689171" fontAlgn="auto">
              <a:lnSpc>
                <a:spcPct val="90000"/>
              </a:lnSpc>
              <a:spcBef>
                <a:spcPct val="10000"/>
              </a:spcBef>
              <a:spcAft>
                <a:spcPts val="0"/>
              </a:spcAft>
              <a:defRPr/>
            </a:pPr>
            <a:r>
              <a:rPr lang="en-US" altLang="en-US" sz="485" dirty="0">
                <a:solidFill>
                  <a:srgbClr val="4D4D4D">
                    <a:lumMod val="60000"/>
                    <a:lumOff val="40000"/>
                  </a:srgbClr>
                </a:solidFill>
                <a:latin typeface="Arial"/>
                <a:cs typeface="Helvetica Light"/>
              </a:rPr>
              <a:t>Copyright © 2016 Capgemini and Sogeti – Internal use only. All Rights Reserved</a:t>
            </a:r>
          </a:p>
        </p:txBody>
      </p:sp>
      <p:pic>
        <p:nvPicPr>
          <p:cNvPr id="10" name="Picture 17" descr="D:\My Work\ODS\Portfolio\GSLs\TEMPLATES\Old\Testing_KIT\WQR\2014\sogeti_varmred_cmyk.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256086" y="6469063"/>
            <a:ext cx="120161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2"/>
          <p:cNvGraphicFramePr>
            <a:graphicFrameLocks noChangeAspect="1"/>
          </p:cNvGraphicFramePr>
          <p:nvPr>
            <p:custDataLst>
              <p:tags r:id="rId8"/>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1551" name="think-cell Slide" r:id="rId15" imgW="360" imgH="360" progId="">
                  <p:embed/>
                </p:oleObj>
              </mc:Choice>
              <mc:Fallback>
                <p:oleObj name="think-cell Slide" r:id="rId15"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fr-FR" noProof="0"/>
              <a:t>Cliquez pour modifier le style du titre</a:t>
            </a:r>
            <a:endParaRPr lang="en-US" noProof="0" dirty="0"/>
          </a:p>
        </p:txBody>
      </p:sp>
      <p:sp>
        <p:nvSpPr>
          <p:cNvPr id="12" name="Rectangle 11"/>
          <p:cNvSpPr/>
          <p:nvPr userDrawn="1">
            <p:custDataLst>
              <p:tags r:id="rId9"/>
            </p:custDataLst>
          </p:nvPr>
        </p:nvSpPr>
        <p:spPr>
          <a:xfrm>
            <a:off x="6912220" y="6427788"/>
            <a:ext cx="1767254" cy="195262"/>
          </a:xfrm>
          <a:prstGeom prst="rect">
            <a:avLst/>
          </a:prstGeom>
        </p:spPr>
        <p:txBody>
          <a:bodyPr wrap="none" lIns="24921" tIns="24921" rIns="24921" bIns="24921" anchor="b"/>
          <a:lstStyle/>
          <a:p>
            <a:pPr algn="r" defTabSz="663079" eaLnBrk="1" fontAlgn="auto" hangingPunct="1">
              <a:spcBef>
                <a:spcPts val="0"/>
              </a:spcBef>
              <a:spcAft>
                <a:spcPts val="0"/>
              </a:spcAft>
              <a:defRPr/>
            </a:pPr>
            <a:r>
              <a:rPr lang="en-US" sz="485" dirty="0">
                <a:solidFill>
                  <a:srgbClr val="000000"/>
                </a:solidFill>
                <a:latin typeface="Arial"/>
                <a:cs typeface="+mn-cs"/>
              </a:rPr>
              <a:t>Going Cloud Native! – CloudTour | 10 octobre 2016</a:t>
            </a:r>
          </a:p>
        </p:txBody>
      </p:sp>
    </p:spTree>
    <p:extLst>
      <p:ext uri="{BB962C8B-B14F-4D97-AF65-F5344CB8AC3E}">
        <p14:creationId xmlns:p14="http://schemas.microsoft.com/office/powerpoint/2010/main" val="20314604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9_Title Only">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2574"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custDataLst>
              <p:tags r:id="rId3"/>
            </p:custDataLst>
          </p:nvPr>
        </p:nvSpPr>
        <p:spPr>
          <a:xfrm>
            <a:off x="8843957" y="6677807"/>
            <a:ext cx="76944" cy="74636"/>
          </a:xfrm>
          <a:prstGeom prst="rect">
            <a:avLst/>
          </a:prstGeom>
          <a:noFill/>
        </p:spPr>
        <p:txBody>
          <a:bodyPr wrap="none" lIns="0" tIns="0" rIns="0" bIns="0" anchor="ctr">
            <a:spAutoFit/>
          </a:bodyPr>
          <a:lstStyle>
            <a:lvl1pPr>
              <a:defRPr sz="1900">
                <a:solidFill>
                  <a:schemeClr val="tx1"/>
                </a:solidFill>
                <a:latin typeface="Arial" panose="020B0604020202020204" pitchFamily="34" charset="0"/>
                <a:cs typeface="Arial" panose="020B0604020202020204" pitchFamily="34" charset="0"/>
              </a:defRPr>
            </a:lvl1pPr>
            <a:lvl2pPr marL="742950" indent="-285750">
              <a:defRPr sz="1900">
                <a:solidFill>
                  <a:schemeClr val="tx1"/>
                </a:solidFill>
                <a:latin typeface="Arial" panose="020B0604020202020204" pitchFamily="34" charset="0"/>
                <a:cs typeface="Arial" panose="020B0604020202020204" pitchFamily="34" charset="0"/>
              </a:defRPr>
            </a:lvl2pPr>
            <a:lvl3pPr marL="1143000" indent="-228600">
              <a:defRPr sz="1900">
                <a:solidFill>
                  <a:schemeClr val="tx1"/>
                </a:solidFill>
                <a:latin typeface="Arial" panose="020B0604020202020204" pitchFamily="34" charset="0"/>
                <a:cs typeface="Arial" panose="020B0604020202020204" pitchFamily="34" charset="0"/>
              </a:defRPr>
            </a:lvl3pPr>
            <a:lvl4pPr marL="1600200" indent="-228600">
              <a:defRPr sz="1900">
                <a:solidFill>
                  <a:schemeClr val="tx1"/>
                </a:solidFill>
                <a:latin typeface="Arial" panose="020B0604020202020204" pitchFamily="34" charset="0"/>
                <a:cs typeface="Arial" panose="020B0604020202020204" pitchFamily="34" charset="0"/>
              </a:defRPr>
            </a:lvl4pPr>
            <a:lvl5pPr marL="2057400" indent="-228600">
              <a:defRPr sz="1900">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ctr" eaLnBrk="1" hangingPunct="1"/>
            <a:fld id="{E0B346B9-BD22-4EF1-BA0F-428818D19A52}" type="slidenum">
              <a:rPr lang="en-US" altLang="en-US" sz="485">
                <a:solidFill>
                  <a:srgbClr val="949494"/>
                </a:solidFill>
              </a:rPr>
              <a:pPr algn="ctr" eaLnBrk="1" hangingPunct="1"/>
              <a:t>‹#›</a:t>
            </a:fld>
            <a:endParaRPr lang="en-US" altLang="en-US" sz="485" dirty="0">
              <a:solidFill>
                <a:srgbClr val="949494"/>
              </a:solidFill>
            </a:endParaRPr>
          </a:p>
        </p:txBody>
      </p:sp>
      <p:sp>
        <p:nvSpPr>
          <p:cNvPr id="5" name="Freeform 4"/>
          <p:cNvSpPr>
            <a:spLocks/>
          </p:cNvSpPr>
          <p:nvPr>
            <p:custDataLst>
              <p:tags r:id="rId4"/>
            </p:custDataLst>
          </p:nvPr>
        </p:nvSpPr>
        <p:spPr bwMode="auto">
          <a:xfrm>
            <a:off x="0" y="552450"/>
            <a:ext cx="9144000" cy="660400"/>
          </a:xfrm>
          <a:custGeom>
            <a:avLst/>
            <a:gdLst>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92 w 10000"/>
              <a:gd name="connsiteY10" fmla="*/ 5793 h 10000"/>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172 w 10000"/>
              <a:gd name="connsiteY10"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9" fmla="*/ 172 w 10000"/>
              <a:gd name="connsiteY9"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552 w 10000"/>
              <a:gd name="connsiteY8" fmla="*/ 485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0" fmla="*/ 0 w 10000"/>
              <a:gd name="connsiteY0" fmla="*/ 4536 h 9073"/>
              <a:gd name="connsiteX1" fmla="*/ 484 w 10000"/>
              <a:gd name="connsiteY1" fmla="*/ 9073 h 9073"/>
              <a:gd name="connsiteX2" fmla="*/ 972 w 10000"/>
              <a:gd name="connsiteY2" fmla="*/ 4536 h 9073"/>
              <a:gd name="connsiteX3" fmla="*/ 9509 w 10000"/>
              <a:gd name="connsiteY3" fmla="*/ 4536 h 9073"/>
              <a:gd name="connsiteX4" fmla="*/ 10000 w 10000"/>
              <a:gd name="connsiteY4" fmla="*/ 0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073">
                <a:moveTo>
                  <a:pt x="0" y="4536"/>
                </a:moveTo>
                <a:cubicBezTo>
                  <a:pt x="382" y="4536"/>
                  <a:pt x="484" y="9073"/>
                  <a:pt x="484" y="9073"/>
                </a:cubicBezTo>
                <a:cubicBezTo>
                  <a:pt x="484" y="9073"/>
                  <a:pt x="587" y="4536"/>
                  <a:pt x="972" y="4536"/>
                </a:cubicBezTo>
                <a:lnTo>
                  <a:pt x="9509" y="4536"/>
                </a:lnTo>
                <a:cubicBezTo>
                  <a:pt x="9894" y="4536"/>
                  <a:pt x="10000" y="0"/>
                  <a:pt x="10000" y="0"/>
                </a:cubicBezTo>
              </a:path>
            </a:pathLst>
          </a:custGeom>
          <a:noFill/>
          <a:ln w="19050">
            <a:solidFill>
              <a:schemeClr val="accent1"/>
            </a:solidFill>
            <a:round/>
            <a:headEnd/>
            <a:tailEnd/>
          </a:ln>
          <a:effectLst/>
        </p:spPr>
        <p:txBody>
          <a:bodyPr lIns="68928" tIns="34465" rIns="68928" bIns="34465"/>
          <a:lstStyle/>
          <a:p>
            <a:pPr defTabSz="663079" eaLnBrk="1" fontAlgn="auto" hangingPunct="1">
              <a:spcBef>
                <a:spcPts val="0"/>
              </a:spcBef>
              <a:spcAft>
                <a:spcPts val="0"/>
              </a:spcAft>
              <a:defRPr/>
            </a:pPr>
            <a:endParaRPr lang="fr-FR" sz="1108" dirty="0">
              <a:solidFill>
                <a:srgbClr val="78BE20"/>
              </a:solidFill>
              <a:latin typeface="Arial"/>
              <a:cs typeface="+mn-cs"/>
            </a:endParaRPr>
          </a:p>
        </p:txBody>
      </p:sp>
      <p:pic>
        <p:nvPicPr>
          <p:cNvPr id="7" name="Picture 103" descr="C:\Users\UserSim\Desktop\Capgemini\Capgemini_logo_cmyk.png"/>
          <p:cNvPicPr>
            <a:picLocks noChangeAspect="1" noChangeArrowheads="1"/>
          </p:cNvPicPr>
          <p:nvPr>
            <p:custDataLst>
              <p:tags r:id="rId5"/>
            </p:custDataLst>
          </p:nvPr>
        </p:nvPicPr>
        <p:blipFill>
          <a:blip r:embed="rId13" cstate="screen">
            <a:extLst>
              <a:ext uri="{28A0092B-C50C-407E-A947-70E740481C1C}">
                <a14:useLocalDpi xmlns:a14="http://schemas.microsoft.com/office/drawing/2010/main"/>
              </a:ext>
            </a:extLst>
          </a:blip>
          <a:srcRect/>
          <a:stretch>
            <a:fillRect/>
          </a:stretch>
        </p:blipFill>
        <p:spPr bwMode="auto">
          <a:xfrm>
            <a:off x="315060" y="6451603"/>
            <a:ext cx="1255834"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5"/>
          <p:cNvCxnSpPr/>
          <p:nvPr>
            <p:custDataLst>
              <p:tags r:id="rId6"/>
            </p:custDataLst>
          </p:nvPr>
        </p:nvCxnSpPr>
        <p:spPr>
          <a:xfrm flipH="1">
            <a:off x="0" y="6362700"/>
            <a:ext cx="9144000" cy="0"/>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ectangle 8"/>
          <p:cNvSpPr>
            <a:spLocks noChangeArrowheads="1"/>
          </p:cNvSpPr>
          <p:nvPr>
            <p:custDataLst>
              <p:tags r:id="rId7"/>
            </p:custDataLst>
          </p:nvPr>
        </p:nvSpPr>
        <p:spPr bwMode="auto">
          <a:xfrm>
            <a:off x="4834304" y="6623050"/>
            <a:ext cx="3845169" cy="184150"/>
          </a:xfrm>
          <a:prstGeom prst="rect">
            <a:avLst/>
          </a:prstGeom>
          <a:noFill/>
          <a:ln w="19050">
            <a:noFill/>
            <a:miter lim="800000"/>
            <a:headEnd/>
            <a:tailEnd/>
          </a:ln>
          <a:effectLst/>
        </p:spPr>
        <p:txBody>
          <a:bodyPr lIns="24921" tIns="24921" rIns="24921" bIns="24921" anchor="b"/>
          <a:lstStyle/>
          <a:p>
            <a:pPr algn="r" defTabSz="689171" fontAlgn="auto">
              <a:lnSpc>
                <a:spcPct val="90000"/>
              </a:lnSpc>
              <a:spcBef>
                <a:spcPct val="10000"/>
              </a:spcBef>
              <a:spcAft>
                <a:spcPts val="0"/>
              </a:spcAft>
              <a:defRPr/>
            </a:pPr>
            <a:r>
              <a:rPr lang="en-US" altLang="en-US" sz="485" dirty="0">
                <a:solidFill>
                  <a:srgbClr val="4D4D4D">
                    <a:lumMod val="60000"/>
                    <a:lumOff val="40000"/>
                  </a:srgbClr>
                </a:solidFill>
                <a:latin typeface="Arial"/>
                <a:cs typeface="Helvetica Light"/>
              </a:rPr>
              <a:t>Copyright © 2016 Capgemini and Sogeti – Internal use only. All Rights Reserved</a:t>
            </a:r>
          </a:p>
        </p:txBody>
      </p:sp>
      <p:pic>
        <p:nvPicPr>
          <p:cNvPr id="10" name="Picture 17" descr="D:\My Work\ODS\Portfolio\GSLs\TEMPLATES\Old\Testing_KIT\WQR\2014\sogeti_varmred_cmyk.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256086" y="6469063"/>
            <a:ext cx="120161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2"/>
          <p:cNvGraphicFramePr>
            <a:graphicFrameLocks noChangeAspect="1"/>
          </p:cNvGraphicFramePr>
          <p:nvPr>
            <p:custDataLst>
              <p:tags r:id="rId8"/>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2575" name="think-cell Slide" r:id="rId15" imgW="360" imgH="360" progId="">
                  <p:embed/>
                </p:oleObj>
              </mc:Choice>
              <mc:Fallback>
                <p:oleObj name="think-cell Slide" r:id="rId15"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fr-FR" noProof="0"/>
              <a:t>Cliquez pour modifier le style du titre</a:t>
            </a:r>
            <a:endParaRPr lang="en-US" noProof="0" dirty="0"/>
          </a:p>
        </p:txBody>
      </p:sp>
      <p:sp>
        <p:nvSpPr>
          <p:cNvPr id="12" name="Rectangle 11"/>
          <p:cNvSpPr/>
          <p:nvPr userDrawn="1">
            <p:custDataLst>
              <p:tags r:id="rId9"/>
            </p:custDataLst>
          </p:nvPr>
        </p:nvSpPr>
        <p:spPr>
          <a:xfrm>
            <a:off x="6912220" y="6427788"/>
            <a:ext cx="1767254" cy="195262"/>
          </a:xfrm>
          <a:prstGeom prst="rect">
            <a:avLst/>
          </a:prstGeom>
        </p:spPr>
        <p:txBody>
          <a:bodyPr wrap="none" lIns="24921" tIns="24921" rIns="24921" bIns="24921" anchor="b"/>
          <a:lstStyle/>
          <a:p>
            <a:pPr algn="r" defTabSz="663079" eaLnBrk="1" fontAlgn="auto" hangingPunct="1">
              <a:spcBef>
                <a:spcPts val="0"/>
              </a:spcBef>
              <a:spcAft>
                <a:spcPts val="0"/>
              </a:spcAft>
              <a:defRPr/>
            </a:pPr>
            <a:r>
              <a:rPr lang="en-US" sz="485" dirty="0">
                <a:solidFill>
                  <a:srgbClr val="000000"/>
                </a:solidFill>
                <a:latin typeface="Arial"/>
                <a:cs typeface="+mn-cs"/>
              </a:rPr>
              <a:t>Going Cloud Native! – CloudTour | 10 octobre 2016</a:t>
            </a:r>
          </a:p>
        </p:txBody>
      </p:sp>
    </p:spTree>
    <p:extLst>
      <p:ext uri="{BB962C8B-B14F-4D97-AF65-F5344CB8AC3E}">
        <p14:creationId xmlns:p14="http://schemas.microsoft.com/office/powerpoint/2010/main" val="389692246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smtClean="0"/>
              <a:t>Capgemini Public</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358751966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3930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486454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6988863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5794101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934427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53883093"/>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845734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74650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60146893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678289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0287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dirty="0"/>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969394186"/>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417691104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dirty="0"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5089479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dirty="0"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dirty="0"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7516311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dirty="0"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143371994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dirty="0"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12701589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02346094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12707641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dirty="0"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8634877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3.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33"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1.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vmlDrawing" Target="../drawings/vmlDrawing1.vml"/><Relationship Id="rId28" Type="http://schemas.openxmlformats.org/officeDocument/2006/relationships/tags" Target="../tags/tag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tags" Target="../tags/tag4.xml"/><Relationship Id="rId30" Type="http://schemas.openxmlformats.org/officeDocument/2006/relationships/tags" Target="../tags/tag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theme" Target="../theme/theme2.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1.xml"/><Relationship Id="rId7" Type="http://schemas.openxmlformats.org/officeDocument/2006/relationships/image" Target="../media/image4.sv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image" Target="../media/image12.png"/><Relationship Id="rId5" Type="http://schemas.openxmlformats.org/officeDocument/2006/relationships/theme" Target="../theme/theme3.xml"/><Relationship Id="rId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image" Target="../media/image12.png"/><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theme" Target="../theme/theme4.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image" Target="../media/image4.svg"/><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image" Target="../media/image12.png"/><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theme" Target="../theme/theme5.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image" Target="../media/image4.svg"/><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4"/>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30" name="think-cell Slide" r:id="rId31" imgW="360" imgH="360" progId="">
                  <p:embed/>
                </p:oleObj>
              </mc:Choice>
              <mc:Fallback>
                <p:oleObj name="think-cell Slide" r:id="rId31" imgW="360" imgH="360" progId="">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5"/>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6"/>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7"/>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8"/>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29"/>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30"/>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33"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56324768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55583086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151197117"/>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34">
            <a:extLst>
              <a:ext uri="{96DAC541-7B7A-43D3-8B79-37D633B846F1}">
                <asvg:svgBlip xmlns:asvg="http://schemas.microsoft.com/office/drawing/2016/SVG/main" xmlns="" r:embed="rId36"/>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082221556"/>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79" r:id="rId23"/>
    <p:sldLayoutId id="2147483780" r:id="rId24"/>
    <p:sldLayoutId id="2147483781" r:id="rId25"/>
    <p:sldLayoutId id="2147483783" r:id="rId26"/>
    <p:sldLayoutId id="2147483784" r:id="rId27"/>
    <p:sldLayoutId id="2147483785" r:id="rId28"/>
    <p:sldLayoutId id="2147483786" r:id="rId29"/>
    <p:sldLayoutId id="2147483787" r:id="rId30"/>
    <p:sldLayoutId id="2147483788" r:id="rId31"/>
    <p:sldLayoutId id="2147483789" r:id="rId3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4069903185"/>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jpeg"/><Relationship Id="rId18" Type="http://schemas.openxmlformats.org/officeDocument/2006/relationships/image" Target="../media/image63.png"/><Relationship Id="rId3" Type="http://schemas.openxmlformats.org/officeDocument/2006/relationships/image" Target="../media/image48.jpeg"/><Relationship Id="rId21" Type="http://schemas.openxmlformats.org/officeDocument/2006/relationships/image" Target="../media/image66.png"/><Relationship Id="rId7" Type="http://schemas.openxmlformats.org/officeDocument/2006/relationships/image" Target="../media/image52.png"/><Relationship Id="rId12" Type="http://schemas.openxmlformats.org/officeDocument/2006/relationships/image" Target="../media/image57.jpeg"/><Relationship Id="rId17" Type="http://schemas.openxmlformats.org/officeDocument/2006/relationships/image" Target="../media/image62.png"/><Relationship Id="rId25" Type="http://schemas.openxmlformats.org/officeDocument/2006/relationships/hyperlink" Target="https://www.capgemini.com/blog/cto-blog/2013/11/technovision-2014-born-in-the-cloud" TargetMode="External"/><Relationship Id="rId2" Type="http://schemas.openxmlformats.org/officeDocument/2006/relationships/notesSlide" Target="../notesSlides/notesSlide18.xml"/><Relationship Id="rId16" Type="http://schemas.openxmlformats.org/officeDocument/2006/relationships/image" Target="../media/image61.jpeg"/><Relationship Id="rId20" Type="http://schemas.openxmlformats.org/officeDocument/2006/relationships/image" Target="../media/image65.png"/><Relationship Id="rId1" Type="http://schemas.openxmlformats.org/officeDocument/2006/relationships/slideLayout" Target="../slideLayouts/slideLayout70.xml"/><Relationship Id="rId6" Type="http://schemas.openxmlformats.org/officeDocument/2006/relationships/image" Target="../media/image51.png"/><Relationship Id="rId11" Type="http://schemas.openxmlformats.org/officeDocument/2006/relationships/image" Target="../media/image56.jpeg"/><Relationship Id="rId24" Type="http://schemas.openxmlformats.org/officeDocument/2006/relationships/image" Target="../media/image69.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49.jpeg"/><Relationship Id="rId9" Type="http://schemas.openxmlformats.org/officeDocument/2006/relationships/image" Target="../media/image54.jpeg"/><Relationship Id="rId14" Type="http://schemas.openxmlformats.org/officeDocument/2006/relationships/image" Target="../media/image59.png"/><Relationship Id="rId22" Type="http://schemas.openxmlformats.org/officeDocument/2006/relationships/image" Target="../media/image67.png"/></Relationships>
</file>

<file path=ppt/slides/_rels/slide1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jpeg"/><Relationship Id="rId26" Type="http://schemas.openxmlformats.org/officeDocument/2006/relationships/image" Target="../media/image90.png"/><Relationship Id="rId39" Type="http://schemas.openxmlformats.org/officeDocument/2006/relationships/image" Target="../media/image101.png"/><Relationship Id="rId3" Type="http://schemas.openxmlformats.org/officeDocument/2006/relationships/image" Target="../media/image70.jpeg"/><Relationship Id="rId21" Type="http://schemas.openxmlformats.org/officeDocument/2006/relationships/image" Target="../media/image88.jpeg"/><Relationship Id="rId34" Type="http://schemas.openxmlformats.org/officeDocument/2006/relationships/image" Target="../media/image97.jpe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jpeg"/><Relationship Id="rId25" Type="http://schemas.openxmlformats.org/officeDocument/2006/relationships/image" Target="../media/image52.png"/><Relationship Id="rId33" Type="http://schemas.openxmlformats.org/officeDocument/2006/relationships/image" Target="../media/image96.png"/><Relationship Id="rId38" Type="http://schemas.openxmlformats.org/officeDocument/2006/relationships/image" Target="../media/image100.png"/><Relationship Id="rId2" Type="http://schemas.openxmlformats.org/officeDocument/2006/relationships/notesSlide" Target="../notesSlides/notesSlide19.xml"/><Relationship Id="rId16" Type="http://schemas.openxmlformats.org/officeDocument/2006/relationships/image" Target="../media/image83.png"/><Relationship Id="rId20" Type="http://schemas.openxmlformats.org/officeDocument/2006/relationships/image" Target="../media/image87.jpeg"/><Relationship Id="rId29" Type="http://schemas.openxmlformats.org/officeDocument/2006/relationships/image" Target="../media/image93.jpeg"/><Relationship Id="rId41" Type="http://schemas.openxmlformats.org/officeDocument/2006/relationships/image" Target="../media/image103.png"/><Relationship Id="rId1" Type="http://schemas.openxmlformats.org/officeDocument/2006/relationships/slideLayout" Target="../slideLayouts/slideLayout71.xml"/><Relationship Id="rId6" Type="http://schemas.openxmlformats.org/officeDocument/2006/relationships/image" Target="../media/image73.png"/><Relationship Id="rId11" Type="http://schemas.openxmlformats.org/officeDocument/2006/relationships/image" Target="../media/image78.png"/><Relationship Id="rId24" Type="http://schemas.openxmlformats.org/officeDocument/2006/relationships/image" Target="../media/image51.png"/><Relationship Id="rId32" Type="http://schemas.openxmlformats.org/officeDocument/2006/relationships/image" Target="../media/image59.png"/><Relationship Id="rId37" Type="http://schemas.openxmlformats.org/officeDocument/2006/relationships/image" Target="../media/image99.png"/><Relationship Id="rId40" Type="http://schemas.openxmlformats.org/officeDocument/2006/relationships/image" Target="../media/image102.png"/><Relationship Id="rId5" Type="http://schemas.openxmlformats.org/officeDocument/2006/relationships/image" Target="../media/image72.png"/><Relationship Id="rId15" Type="http://schemas.openxmlformats.org/officeDocument/2006/relationships/image" Target="../media/image82.png"/><Relationship Id="rId23" Type="http://schemas.openxmlformats.org/officeDocument/2006/relationships/image" Target="../media/image89.png"/><Relationship Id="rId28" Type="http://schemas.openxmlformats.org/officeDocument/2006/relationships/image" Target="../media/image92.png"/><Relationship Id="rId36" Type="http://schemas.openxmlformats.org/officeDocument/2006/relationships/image" Target="../media/image98.png"/><Relationship Id="rId10" Type="http://schemas.openxmlformats.org/officeDocument/2006/relationships/image" Target="../media/image77.png"/><Relationship Id="rId19" Type="http://schemas.openxmlformats.org/officeDocument/2006/relationships/image" Target="../media/image86.png"/><Relationship Id="rId31" Type="http://schemas.openxmlformats.org/officeDocument/2006/relationships/image" Target="../media/image95.jpe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 Id="rId22" Type="http://schemas.openxmlformats.org/officeDocument/2006/relationships/image" Target="../media/image50.png"/><Relationship Id="rId27" Type="http://schemas.openxmlformats.org/officeDocument/2006/relationships/image" Target="../media/image91.jpeg"/><Relationship Id="rId30" Type="http://schemas.openxmlformats.org/officeDocument/2006/relationships/image" Target="../media/image94.jpeg"/><Relationship Id="rId35" Type="http://schemas.openxmlformats.org/officeDocument/2006/relationships/image" Target="../media/image6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1.xml"/><Relationship Id="rId1" Type="http://schemas.openxmlformats.org/officeDocument/2006/relationships/slideLayout" Target="../slideLayouts/slideLayout72.xml"/></Relationships>
</file>

<file path=ppt/slides/_rels/slide2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2.xml"/><Relationship Id="rId1" Type="http://schemas.openxmlformats.org/officeDocument/2006/relationships/slideLayout" Target="../slideLayouts/slideLayout72.xml"/></Relationships>
</file>

<file path=ppt/slides/_rels/slide2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3.xml"/><Relationship Id="rId1" Type="http://schemas.openxmlformats.org/officeDocument/2006/relationships/slideLayout" Target="../slideLayouts/slideLayout72.xml"/></Relationships>
</file>

<file path=ppt/slides/_rels/slide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7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2.xml"/></Relationships>
</file>

<file path=ppt/slides/_rels/slide2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6.xml"/><Relationship Id="rId1" Type="http://schemas.openxmlformats.org/officeDocument/2006/relationships/slideLayout" Target="../slideLayouts/slideLayout72.xml"/></Relationships>
</file>

<file path=ppt/slides/_rels/slide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7.xml"/><Relationship Id="rId1" Type="http://schemas.openxmlformats.org/officeDocument/2006/relationships/slideLayout" Target="../slideLayouts/slideLayout72.xml"/><Relationship Id="rId4" Type="http://schemas.openxmlformats.org/officeDocument/2006/relationships/image" Target="../media/image111.png"/></Relationships>
</file>

<file path=ppt/slides/_rels/slide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8.xml"/><Relationship Id="rId1" Type="http://schemas.openxmlformats.org/officeDocument/2006/relationships/slideLayout" Target="../slideLayouts/slideLayout7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8.xml"/></Relationships>
</file>

<file path=ppt/slides/_rels/slide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0.xml"/><Relationship Id="rId1" Type="http://schemas.openxmlformats.org/officeDocument/2006/relationships/slideLayout" Target="../slideLayouts/slideLayout72.xml"/></Relationships>
</file>

<file path=ppt/slides/_rels/slide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72.xml"/></Relationships>
</file>

<file path=ppt/slides/_rels/slide32.xml.rels><?xml version="1.0" encoding="UTF-8" standalone="yes"?>
<Relationships xmlns="http://schemas.openxmlformats.org/package/2006/relationships"><Relationship Id="rId3" Type="http://schemas.openxmlformats.org/officeDocument/2006/relationships/hyperlink" Target="https://12factor.net/codebase" TargetMode="External"/><Relationship Id="rId2" Type="http://schemas.openxmlformats.org/officeDocument/2006/relationships/notesSlide" Target="../notesSlides/notesSlide32.xml"/><Relationship Id="rId1" Type="http://schemas.openxmlformats.org/officeDocument/2006/relationships/slideLayout" Target="../slideLayouts/slideLayout72.xml"/><Relationship Id="rId4" Type="http://schemas.openxmlformats.org/officeDocument/2006/relationships/hyperlink" Target="https://12factor.net/confi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3.xml"/><Relationship Id="rId1" Type="http://schemas.openxmlformats.org/officeDocument/2006/relationships/slideLayout" Target="../slideLayouts/slideLayout7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2.xml"/></Relationships>
</file>

<file path=ppt/slides/_rels/slide3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5.xml"/><Relationship Id="rId1" Type="http://schemas.openxmlformats.org/officeDocument/2006/relationships/slideLayout" Target="../slideLayouts/slideLayout7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67.xml"/><Relationship Id="rId4" Type="http://schemas.openxmlformats.org/officeDocument/2006/relationships/image" Target="../media/image4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05991" y="2406869"/>
            <a:ext cx="3725949" cy="1382817"/>
          </a:xfrm>
        </p:spPr>
        <p:txBody>
          <a:bodyPr>
            <a:normAutofit/>
          </a:bodyPr>
          <a:lstStyle/>
          <a:p>
            <a:r>
              <a:rPr lang="en-US" sz="4400" dirty="0"/>
              <a:t>Cloud </a:t>
            </a:r>
            <a:r>
              <a:rPr lang="en-US" sz="4400" dirty="0" smtClean="0"/>
              <a:t>Native</a:t>
            </a:r>
            <a:br>
              <a:rPr lang="en-US" sz="4400" dirty="0" smtClean="0"/>
            </a:br>
            <a:r>
              <a:rPr lang="en-US" sz="4400" dirty="0"/>
              <a:t/>
            </a:r>
            <a:br>
              <a:rPr lang="en-US" sz="4400" dirty="0"/>
            </a:br>
            <a:r>
              <a:rPr lang="en-US" sz="4400" dirty="0" smtClean="0"/>
              <a:t>Concepts</a:t>
            </a:r>
            <a:endParaRPr lang="en-US" sz="4400" b="0" dirty="0">
              <a:solidFill>
                <a:srgbClr val="000000"/>
              </a:solidFill>
              <a:ea typeface="ＭＳ Ｐゴシック" pitchFamily="34" charset="-128"/>
            </a:endParaRPr>
          </a:p>
        </p:txBody>
      </p:sp>
      <p:sp>
        <p:nvSpPr>
          <p:cNvPr id="12" name="Subtitle 11"/>
          <p:cNvSpPr>
            <a:spLocks noGrp="1"/>
          </p:cNvSpPr>
          <p:nvPr>
            <p:ph type="subTitle" idx="1"/>
          </p:nvPr>
        </p:nvSpPr>
        <p:spPr>
          <a:xfrm>
            <a:off x="204434" y="4366396"/>
            <a:ext cx="5323628" cy="1223963"/>
          </a:xfrm>
        </p:spPr>
        <p:txBody>
          <a:bodyPr>
            <a:noAutofit/>
          </a:bodyPr>
          <a:lstStyle/>
          <a:p>
            <a:endParaRPr lang="en-US" sz="2400" dirty="0" smtClean="0">
              <a:solidFill>
                <a:srgbClr val="000000"/>
              </a:solidFill>
              <a:latin typeface="+mj-lt"/>
              <a:ea typeface="ＭＳ Ｐゴシック" pitchFamily="34" charset="-128"/>
              <a:cs typeface="+mj-cs"/>
            </a:endParaRPr>
          </a:p>
          <a:p>
            <a:r>
              <a:rPr lang="en-US" sz="2200" dirty="0" smtClean="0">
                <a:solidFill>
                  <a:srgbClr val="000000"/>
                </a:solidFill>
                <a:latin typeface="+mj-lt"/>
                <a:ea typeface="ＭＳ Ｐゴシック" pitchFamily="34" charset="-128"/>
                <a:cs typeface="+mj-cs"/>
              </a:rPr>
              <a:t>Lesson 03: </a:t>
            </a:r>
            <a:r>
              <a:rPr lang="en-US" sz="2200" dirty="0"/>
              <a:t>Cloud Native Concepts</a:t>
            </a:r>
            <a:endParaRPr lang="en-US" sz="2200" dirty="0">
              <a:solidFill>
                <a:srgbClr val="000000"/>
              </a:solidFill>
              <a:latin typeface="+mj-lt"/>
              <a:ea typeface="ＭＳ Ｐゴシック" pitchFamily="34" charset="-128"/>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200" dirty="0" smtClean="0"/>
              <a:t>3.1: </a:t>
            </a:r>
            <a:r>
              <a:rPr lang="en-US" sz="1200" dirty="0"/>
              <a:t>Cloud Native Approach</a:t>
            </a:r>
            <a:br>
              <a:rPr lang="en-US" sz="1200" dirty="0"/>
            </a:br>
            <a:r>
              <a:rPr lang="en-US" sz="1200" dirty="0"/>
              <a:t/>
            </a:r>
            <a:br>
              <a:rPr lang="en-US" sz="1200" dirty="0"/>
            </a:br>
            <a:r>
              <a:rPr lang="en-US" sz="2000" dirty="0" smtClean="0"/>
              <a:t>Microservices</a:t>
            </a:r>
            <a:endParaRPr lang="en-US" sz="2000"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dirty="0" smtClean="0"/>
              <a:t>It </a:t>
            </a:r>
            <a:r>
              <a:rPr lang="en-US" dirty="0"/>
              <a:t>is </a:t>
            </a:r>
            <a:r>
              <a:rPr lang="en-US" dirty="0" smtClean="0"/>
              <a:t>an architectural approach to develop an application of small services.</a:t>
            </a:r>
          </a:p>
          <a:p>
            <a:pPr marL="285750" indent="-285750">
              <a:buFont typeface="Arial" panose="020B0604020202020204" pitchFamily="34" charset="0"/>
              <a:buChar char="•"/>
            </a:pPr>
            <a:r>
              <a:rPr lang="en-US" dirty="0" smtClean="0"/>
              <a:t>Each small service runs in it own process and communicates to other via </a:t>
            </a:r>
            <a:r>
              <a:rPr lang="en-US" dirty="0"/>
              <a:t>HTTP APIs or </a:t>
            </a:r>
            <a:r>
              <a:rPr lang="en-US" dirty="0" smtClean="0"/>
              <a:t>messaging.</a:t>
            </a:r>
          </a:p>
          <a:p>
            <a:pPr marL="285750" indent="-285750">
              <a:buFont typeface="Arial" panose="020B0604020202020204" pitchFamily="34" charset="0"/>
              <a:buChar char="•"/>
            </a:pPr>
            <a:r>
              <a:rPr lang="en-US" dirty="0" smtClean="0"/>
              <a:t>Because of loose coupling it can be </a:t>
            </a:r>
            <a:r>
              <a:rPr lang="en-US" dirty="0"/>
              <a:t>deployed, upgraded, scaled, and restarted independent of other services in the application, which is a part of an automated </a:t>
            </a:r>
            <a:r>
              <a:rPr lang="en-US" dirty="0" smtClean="0"/>
              <a:t>system.</a:t>
            </a:r>
          </a:p>
          <a:p>
            <a:pPr marL="285750" indent="-285750">
              <a:buFont typeface="Arial" panose="020B0604020202020204" pitchFamily="34" charset="0"/>
              <a:buChar char="•"/>
            </a:pPr>
            <a:r>
              <a:rPr lang="en-US" dirty="0" smtClean="0"/>
              <a:t>It </a:t>
            </a:r>
            <a:r>
              <a:rPr lang="en-US" dirty="0"/>
              <a:t>enabling frequent updates to live applications without impacting end </a:t>
            </a:r>
            <a:r>
              <a:rPr lang="en-US" dirty="0" smtClean="0"/>
              <a:t>customers.</a:t>
            </a:r>
            <a:endParaRPr lang="en-US" dirty="0"/>
          </a:p>
        </p:txBody>
      </p:sp>
      <p:pic>
        <p:nvPicPr>
          <p:cNvPr id="4" name="Picture 3" descr="Image result for microservic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449" y="3183742"/>
            <a:ext cx="5770577" cy="3323589"/>
          </a:xfrm>
          <a:prstGeom prst="rect">
            <a:avLst/>
          </a:prstGeom>
          <a:noFill/>
          <a:ln>
            <a:noFill/>
          </a:ln>
        </p:spPr>
      </p:pic>
    </p:spTree>
    <p:extLst>
      <p:ext uri="{BB962C8B-B14F-4D97-AF65-F5344CB8AC3E}">
        <p14:creationId xmlns:p14="http://schemas.microsoft.com/office/powerpoint/2010/main" val="7319843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200" dirty="0" smtClean="0"/>
              <a:t>3.1: </a:t>
            </a:r>
            <a:r>
              <a:rPr lang="en-US" sz="1200" dirty="0"/>
              <a:t>Cloud Native Approach</a:t>
            </a:r>
            <a:br>
              <a:rPr lang="en-US" sz="1200" dirty="0"/>
            </a:br>
            <a:r>
              <a:rPr lang="en-US" sz="1200" dirty="0"/>
              <a:t/>
            </a:r>
            <a:br>
              <a:rPr lang="en-US" sz="1200" dirty="0"/>
            </a:br>
            <a:r>
              <a:rPr lang="en-US" dirty="0" smtClean="0"/>
              <a:t>Containers</a:t>
            </a:r>
            <a:endParaRPr lang="en-US" dirty="0"/>
          </a:p>
        </p:txBody>
      </p:sp>
      <p:sp>
        <p:nvSpPr>
          <p:cNvPr id="3" name="Content Placeholder 2"/>
          <p:cNvSpPr>
            <a:spLocks noGrp="1"/>
          </p:cNvSpPr>
          <p:nvPr>
            <p:ph idx="1"/>
          </p:nvPr>
        </p:nvSpPr>
        <p:spPr>
          <a:xfrm>
            <a:off x="298516" y="1145754"/>
            <a:ext cx="8845484" cy="4992763"/>
          </a:xfrm>
        </p:spPr>
        <p:txBody>
          <a:bodyPr/>
          <a:lstStyle/>
          <a:p>
            <a:pPr marL="285750" indent="-285750">
              <a:buFont typeface="Arial" panose="020B0604020202020204" pitchFamily="34" charset="0"/>
              <a:buChar char="•"/>
            </a:pPr>
            <a:r>
              <a:rPr lang="en-US" dirty="0" smtClean="0"/>
              <a:t>It offers  </a:t>
            </a:r>
            <a:r>
              <a:rPr lang="en-US" dirty="0"/>
              <a:t>both efficiency and speed compared with standard virtual machines (VMs</a:t>
            </a:r>
            <a:r>
              <a:rPr lang="en-US" dirty="0" smtClean="0"/>
              <a:t>) .</a:t>
            </a:r>
          </a:p>
          <a:p>
            <a:pPr marL="285750" indent="-285750">
              <a:buFont typeface="Arial" panose="020B0604020202020204" pitchFamily="34" charset="0"/>
              <a:buChar char="•"/>
            </a:pPr>
            <a:r>
              <a:rPr lang="en-US" dirty="0"/>
              <a:t>Using operating system (OS)-level virtualization, a single OS instance is dynamically divided among one or more isolated containers, each with a unique writable file system and resource quota. </a:t>
            </a:r>
          </a:p>
          <a:p>
            <a:pPr marL="285750" indent="-285750">
              <a:buFont typeface="Arial" panose="020B0604020202020204" pitchFamily="34" charset="0"/>
              <a:buChar char="•"/>
            </a:pPr>
            <a:r>
              <a:rPr lang="en-US" dirty="0" smtClean="0"/>
              <a:t>The low overhead of creating and destroying containers combined with the high packing density in a single VM makes containers an ideal compute vehicle for deploying individual microservices.</a:t>
            </a:r>
          </a:p>
        </p:txBody>
      </p:sp>
      <p:pic>
        <p:nvPicPr>
          <p:cNvPr id="4" name="Picture 3" descr="Image result"/>
          <p:cNvPicPr/>
          <p:nvPr/>
        </p:nvPicPr>
        <p:blipFill>
          <a:blip r:embed="rId3">
            <a:extLst>
              <a:ext uri="{28A0092B-C50C-407E-A947-70E740481C1C}">
                <a14:useLocalDpi xmlns:a14="http://schemas.microsoft.com/office/drawing/2010/main" val="0"/>
              </a:ext>
            </a:extLst>
          </a:blip>
          <a:srcRect/>
          <a:stretch>
            <a:fillRect/>
          </a:stretch>
        </p:blipFill>
        <p:spPr bwMode="auto">
          <a:xfrm>
            <a:off x="727113" y="2985570"/>
            <a:ext cx="6810029" cy="3450741"/>
          </a:xfrm>
          <a:prstGeom prst="rect">
            <a:avLst/>
          </a:prstGeom>
          <a:noFill/>
          <a:ln>
            <a:noFill/>
          </a:ln>
        </p:spPr>
      </p:pic>
    </p:spTree>
    <p:extLst>
      <p:ext uri="{BB962C8B-B14F-4D97-AF65-F5344CB8AC3E}">
        <p14:creationId xmlns:p14="http://schemas.microsoft.com/office/powerpoint/2010/main" val="41333835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200" dirty="0" smtClean="0"/>
              <a:t>3.2: </a:t>
            </a:r>
            <a:r>
              <a:rPr lang="en-US" sz="1200" dirty="0" smtClean="0"/>
              <a:t>Purpose Cloud Native</a:t>
            </a:r>
            <a:br>
              <a:rPr lang="en-US" sz="1200" dirty="0" smtClean="0"/>
            </a:br>
            <a:r>
              <a:rPr lang="en-US" sz="1200" dirty="0" smtClean="0"/>
              <a:t/>
            </a:r>
            <a:br>
              <a:rPr lang="en-US" sz="1200" dirty="0" smtClean="0"/>
            </a:br>
            <a:r>
              <a:rPr lang="en-US" dirty="0" smtClean="0"/>
              <a:t>Purpose </a:t>
            </a:r>
            <a:r>
              <a:rPr lang="en-US" dirty="0"/>
              <a:t>of Cloud </a:t>
            </a:r>
            <a:r>
              <a:rPr lang="en-US" dirty="0" smtClean="0"/>
              <a:t>Native</a:t>
            </a:r>
            <a:endParaRPr lang="en-US" dirty="0"/>
          </a:p>
        </p:txBody>
      </p:sp>
      <p:sp>
        <p:nvSpPr>
          <p:cNvPr id="3" name="Content Placeholder 2"/>
          <p:cNvSpPr>
            <a:spLocks noGrp="1"/>
          </p:cNvSpPr>
          <p:nvPr>
            <p:ph idx="1"/>
          </p:nvPr>
        </p:nvSpPr>
        <p:spPr/>
        <p:txBody>
          <a:bodyPr/>
          <a:lstStyle/>
          <a:p>
            <a:r>
              <a:rPr lang="en-US" dirty="0"/>
              <a:t>Cloud as competitive </a:t>
            </a:r>
            <a:r>
              <a:rPr lang="en-US" dirty="0" smtClean="0"/>
              <a:t>advantage </a:t>
            </a:r>
          </a:p>
          <a:p>
            <a:pPr lvl="1"/>
            <a:r>
              <a:rPr lang="en-US" dirty="0"/>
              <a:t>Cloud-native means switching cloud goals from IT cost savings to the engine of business growth .</a:t>
            </a:r>
          </a:p>
          <a:p>
            <a:pPr marL="0" indent="0">
              <a:buNone/>
            </a:pPr>
            <a:endParaRPr lang="en-US" dirty="0"/>
          </a:p>
          <a:p>
            <a:r>
              <a:rPr lang="en-US" dirty="0"/>
              <a:t>Enable teams to focus on </a:t>
            </a:r>
            <a:r>
              <a:rPr lang="en-US" dirty="0" smtClean="0"/>
              <a:t>resilience</a:t>
            </a:r>
            <a:r>
              <a:rPr lang="en-US" dirty="0"/>
              <a:t> </a:t>
            </a:r>
            <a:r>
              <a:rPr lang="en-US" dirty="0" smtClean="0"/>
              <a:t>:-- </a:t>
            </a:r>
          </a:p>
          <a:p>
            <a:pPr lvl="1"/>
            <a:r>
              <a:rPr lang="en-US" dirty="0" smtClean="0"/>
              <a:t>A </a:t>
            </a:r>
            <a:r>
              <a:rPr lang="en-US" dirty="0"/>
              <a:t>cloud-native focus helps </a:t>
            </a:r>
            <a:r>
              <a:rPr lang="en-US" dirty="0" smtClean="0"/>
              <a:t>  developers </a:t>
            </a:r>
            <a:r>
              <a:rPr lang="en-US" dirty="0"/>
              <a:t>and architects design systems that stay online regardless of hiccups anywhere in the </a:t>
            </a:r>
            <a:r>
              <a:rPr lang="en-US" dirty="0" smtClean="0"/>
              <a:t>environment.</a:t>
            </a:r>
          </a:p>
          <a:p>
            <a:pPr marL="174625" lvl="1" indent="0">
              <a:buNone/>
            </a:pPr>
            <a:endParaRPr lang="en-US" b="1" dirty="0"/>
          </a:p>
        </p:txBody>
      </p:sp>
    </p:spTree>
    <p:extLst>
      <p:ext uri="{BB962C8B-B14F-4D97-AF65-F5344CB8AC3E}">
        <p14:creationId xmlns:p14="http://schemas.microsoft.com/office/powerpoint/2010/main" val="33300461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200" dirty="0" smtClean="0"/>
              <a:t>3.2: </a:t>
            </a:r>
            <a:r>
              <a:rPr lang="en-US" sz="1200" dirty="0"/>
              <a:t>Purpose Cloud Native</a:t>
            </a:r>
            <a:r>
              <a:rPr lang="en-US" sz="1200" dirty="0" smtClean="0"/>
              <a:t/>
            </a:r>
            <a:br>
              <a:rPr lang="en-US" sz="1200" dirty="0" smtClean="0"/>
            </a:br>
            <a:r>
              <a:rPr lang="en-US" sz="1200" dirty="0" smtClean="0"/>
              <a:t/>
            </a:r>
            <a:br>
              <a:rPr lang="en-US" sz="1200" dirty="0" smtClean="0"/>
            </a:br>
            <a:r>
              <a:rPr lang="en-US" dirty="0" smtClean="0"/>
              <a:t>Purpose </a:t>
            </a:r>
            <a:r>
              <a:rPr lang="en-US" dirty="0"/>
              <a:t>of Cloud </a:t>
            </a:r>
            <a:r>
              <a:rPr lang="en-US" dirty="0" smtClean="0"/>
              <a:t>Native</a:t>
            </a:r>
            <a:endParaRPr lang="en-US" dirty="0"/>
          </a:p>
        </p:txBody>
      </p:sp>
      <p:sp>
        <p:nvSpPr>
          <p:cNvPr id="3" name="Content Placeholder 2"/>
          <p:cNvSpPr>
            <a:spLocks noGrp="1"/>
          </p:cNvSpPr>
          <p:nvPr>
            <p:ph idx="1"/>
          </p:nvPr>
        </p:nvSpPr>
        <p:spPr/>
        <p:txBody>
          <a:bodyPr/>
          <a:lstStyle/>
          <a:p>
            <a:pPr marL="174625" lvl="1" indent="0">
              <a:buNone/>
            </a:pPr>
            <a:endParaRPr lang="en-US" b="1" dirty="0"/>
          </a:p>
          <a:p>
            <a:r>
              <a:rPr lang="en-US" dirty="0"/>
              <a:t>Gain greater </a:t>
            </a:r>
            <a:r>
              <a:rPr lang="en-US" dirty="0" smtClean="0"/>
              <a:t>flexibility : --</a:t>
            </a:r>
          </a:p>
          <a:p>
            <a:pPr lvl="1"/>
            <a:r>
              <a:rPr lang="en-US" sz="2400" dirty="0" smtClean="0">
                <a:solidFill>
                  <a:schemeClr val="tx1"/>
                </a:solidFill>
                <a:latin typeface="Arial" panose="020B0604020202020204" pitchFamily="34" charset="0"/>
                <a:cs typeface="Arial" pitchFamily="34" charset="0"/>
              </a:rPr>
              <a:t> </a:t>
            </a:r>
            <a:r>
              <a:rPr lang="en-US" dirty="0"/>
              <a:t>Teams retain the ability to run apps and services where it makes the most business sense—without locking into one vendor’s cloud</a:t>
            </a:r>
            <a:r>
              <a:rPr lang="en-US" dirty="0" smtClean="0"/>
              <a:t>.</a:t>
            </a:r>
          </a:p>
          <a:p>
            <a:pPr marL="174625" lvl="1" indent="0">
              <a:buNone/>
            </a:pPr>
            <a:endParaRPr lang="en-US" dirty="0"/>
          </a:p>
          <a:p>
            <a:r>
              <a:rPr lang="en-US" dirty="0"/>
              <a:t>Align operations </a:t>
            </a:r>
            <a:r>
              <a:rPr lang="en-US" dirty="0" smtClean="0"/>
              <a:t>with </a:t>
            </a:r>
            <a:r>
              <a:rPr lang="en-US" dirty="0"/>
              <a:t>the overall </a:t>
            </a:r>
            <a:r>
              <a:rPr lang="en-US" dirty="0" smtClean="0"/>
              <a:t>business :--- </a:t>
            </a:r>
          </a:p>
          <a:p>
            <a:pPr lvl="1"/>
            <a:r>
              <a:rPr lang="en-US" dirty="0"/>
              <a:t>By automating IT operations, enterprises can transform into a lean, focused team aligned with driving business priorities</a:t>
            </a:r>
          </a:p>
        </p:txBody>
      </p:sp>
    </p:spTree>
    <p:extLst>
      <p:ext uri="{BB962C8B-B14F-4D97-AF65-F5344CB8AC3E}">
        <p14:creationId xmlns:p14="http://schemas.microsoft.com/office/powerpoint/2010/main" val="39767849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200" dirty="0" smtClean="0"/>
              <a:t>3.3: </a:t>
            </a:r>
            <a:r>
              <a:rPr lang="en-US" sz="1200" dirty="0" smtClean="0"/>
              <a:t>Benefits of </a:t>
            </a:r>
            <a:r>
              <a:rPr lang="en-US" sz="1200" dirty="0"/>
              <a:t>Cloud Native</a:t>
            </a:r>
            <a:r>
              <a:rPr lang="en-US" sz="1200" dirty="0" smtClean="0"/>
              <a:t/>
            </a:r>
            <a:br>
              <a:rPr lang="en-US" sz="1200" dirty="0" smtClean="0"/>
            </a:br>
            <a:r>
              <a:rPr lang="en-US" sz="1200" dirty="0" smtClean="0"/>
              <a:t/>
            </a:r>
            <a:br>
              <a:rPr lang="en-US" sz="1200" dirty="0" smtClean="0"/>
            </a:br>
            <a:r>
              <a:rPr lang="en-US" dirty="0" smtClean="0"/>
              <a:t>Advantages of Cloud Native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11675247"/>
              </p:ext>
            </p:extLst>
          </p:nvPr>
        </p:nvGraphicFramePr>
        <p:xfrm>
          <a:off x="298450" y="1495425"/>
          <a:ext cx="8845550" cy="4668520"/>
        </p:xfrm>
        <a:graphic>
          <a:graphicData uri="http://schemas.openxmlformats.org/drawingml/2006/table">
            <a:tbl>
              <a:tblPr firstRow="1" bandRow="1">
                <a:tableStyleId>{5C22544A-7EE6-4342-B048-85BDC9FD1C3A}</a:tableStyleId>
              </a:tblPr>
              <a:tblGrid>
                <a:gridCol w="4422775"/>
                <a:gridCol w="4422775"/>
              </a:tblGrid>
              <a:tr h="370840">
                <a:tc>
                  <a:txBody>
                    <a:bodyPr/>
                    <a:lstStyle/>
                    <a:p>
                      <a:r>
                        <a:rPr lang="en-US" dirty="0" smtClean="0"/>
                        <a:t> Cloud – Native Applications</a:t>
                      </a:r>
                      <a:endParaRPr lang="en-US" dirty="0"/>
                    </a:p>
                  </a:txBody>
                  <a:tcPr/>
                </a:tc>
                <a:tc>
                  <a:txBody>
                    <a:bodyPr/>
                    <a:lstStyle/>
                    <a:p>
                      <a:r>
                        <a:rPr lang="en-US" dirty="0" smtClean="0"/>
                        <a:t>Traditional Enterprise Applications</a:t>
                      </a:r>
                      <a:endParaRPr lang="en-US" dirty="0"/>
                    </a:p>
                  </a:txBody>
                  <a:tcPr/>
                </a:tc>
              </a:tr>
              <a:tr h="370840">
                <a:tc>
                  <a:txBody>
                    <a:bodyPr/>
                    <a:lstStyle/>
                    <a:p>
                      <a:r>
                        <a:rPr lang="en-US" sz="1800" b="0" i="0" kern="1200" dirty="0" smtClean="0">
                          <a:solidFill>
                            <a:schemeClr val="dk1"/>
                          </a:solidFill>
                          <a:effectLst/>
                          <a:latin typeface="+mn-lt"/>
                          <a:ea typeface="+mn-ea"/>
                          <a:cs typeface="+mn-cs"/>
                        </a:rPr>
                        <a:t>The highly automated, container-driven infrastructure used in cloud platforms drives the way software is written. </a:t>
                      </a:r>
                      <a:endParaRPr lang="en-US" dirty="0"/>
                    </a:p>
                  </a:txBody>
                  <a:tcPr/>
                </a:tc>
                <a:tc>
                  <a:txBody>
                    <a:bodyPr/>
                    <a:lstStyle/>
                    <a:p>
                      <a:r>
                        <a:rPr lang="en-US" sz="1800" b="0" i="0" kern="1200" dirty="0" smtClean="0">
                          <a:solidFill>
                            <a:schemeClr val="dk1"/>
                          </a:solidFill>
                          <a:effectLst/>
                          <a:latin typeface="+mn-lt"/>
                          <a:ea typeface="+mn-ea"/>
                          <a:cs typeface="+mn-cs"/>
                        </a:rPr>
                        <a:t>This type of application often takes longer to build, is released in big batches, can only scale gradually, and assumes high availability of dependent services.</a:t>
                      </a:r>
                      <a:endParaRPr lang="en-US" dirty="0"/>
                    </a:p>
                  </a:txBody>
                  <a:tcPr/>
                </a:tc>
              </a:tr>
              <a:tr h="370840">
                <a:tc>
                  <a:txBody>
                    <a:bodyPr/>
                    <a:lstStyle/>
                    <a:p>
                      <a:r>
                        <a:rPr lang="en-US" sz="1800" b="0" i="0" kern="1200" dirty="0" smtClean="0">
                          <a:solidFill>
                            <a:schemeClr val="dk1"/>
                          </a:solidFill>
                          <a:effectLst/>
                          <a:latin typeface="+mn-lt"/>
                          <a:ea typeface="+mn-ea"/>
                          <a:cs typeface="+mn-cs"/>
                        </a:rPr>
                        <a:t>A cloud-native application architecture lets developers use a platform as a means for abstracting away from underlying infrastructure dependencies.  example, Pivotal Cloud Foundry which is ideal for operating on cloud-based infrastructure such as Google Cloud Platform (GCP), Microsoft Azure, or Amazon Web Services (AWS).</a:t>
                      </a:r>
                      <a:endParaRPr lang="en-US" dirty="0"/>
                    </a:p>
                  </a:txBody>
                  <a:tcPr/>
                </a:tc>
                <a:tc>
                  <a:txBody>
                    <a:bodyPr/>
                    <a:lstStyle/>
                    <a:p>
                      <a:r>
                        <a:rPr lang="en-US" sz="1800" b="0" i="0" kern="1200" dirty="0" smtClean="0">
                          <a:solidFill>
                            <a:schemeClr val="dk1"/>
                          </a:solidFill>
                          <a:effectLst/>
                          <a:latin typeface="+mn-lt"/>
                          <a:ea typeface="+mn-ea"/>
                          <a:cs typeface="+mn-cs"/>
                        </a:rPr>
                        <a:t>Traditional application architecture allows developers to build close dependencies between the application and underlying OS, hardware, storage, and backing services. </a:t>
                      </a:r>
                      <a:endParaRPr lang="en-US" dirty="0"/>
                    </a:p>
                  </a:txBody>
                  <a:tcPr/>
                </a:tc>
              </a:tr>
            </a:tbl>
          </a:graphicData>
        </a:graphic>
      </p:graphicFrame>
    </p:spTree>
    <p:extLst>
      <p:ext uri="{BB962C8B-B14F-4D97-AF65-F5344CB8AC3E}">
        <p14:creationId xmlns:p14="http://schemas.microsoft.com/office/powerpoint/2010/main" val="39680489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200" dirty="0" smtClean="0"/>
              <a:t>3.3: </a:t>
            </a:r>
            <a:r>
              <a:rPr lang="en-US" sz="1200" dirty="0"/>
              <a:t>Benefits of Cloud Native</a:t>
            </a:r>
            <a:r>
              <a:rPr lang="en-US" sz="1200" dirty="0" smtClean="0"/>
              <a:t/>
            </a:r>
            <a:br>
              <a:rPr lang="en-US" sz="1200" dirty="0" smtClean="0"/>
            </a:br>
            <a:r>
              <a:rPr lang="en-US" sz="1200" dirty="0" smtClean="0"/>
              <a:t/>
            </a:r>
            <a:br>
              <a:rPr lang="en-US" sz="1200" dirty="0" smtClean="0"/>
            </a:br>
            <a:r>
              <a:rPr lang="en-US" dirty="0" smtClean="0"/>
              <a:t>Advantages of Cloud Native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3964917"/>
              </p:ext>
            </p:extLst>
          </p:nvPr>
        </p:nvGraphicFramePr>
        <p:xfrm>
          <a:off x="298450" y="1495425"/>
          <a:ext cx="8845550" cy="4119880"/>
        </p:xfrm>
        <a:graphic>
          <a:graphicData uri="http://schemas.openxmlformats.org/drawingml/2006/table">
            <a:tbl>
              <a:tblPr firstRow="1" bandRow="1">
                <a:tableStyleId>{5C22544A-7EE6-4342-B048-85BDC9FD1C3A}</a:tableStyleId>
              </a:tblPr>
              <a:tblGrid>
                <a:gridCol w="4422775"/>
                <a:gridCol w="4422775"/>
              </a:tblGrid>
              <a:tr h="370840">
                <a:tc>
                  <a:txBody>
                    <a:bodyPr/>
                    <a:lstStyle/>
                    <a:p>
                      <a:r>
                        <a:rPr lang="en-US" dirty="0" smtClean="0"/>
                        <a:t> Cloud – Native Applications</a:t>
                      </a:r>
                      <a:endParaRPr lang="en-US" dirty="0"/>
                    </a:p>
                  </a:txBody>
                  <a:tcPr/>
                </a:tc>
                <a:tc>
                  <a:txBody>
                    <a:bodyPr/>
                    <a:lstStyle/>
                    <a:p>
                      <a:r>
                        <a:rPr lang="en-US" dirty="0" smtClean="0"/>
                        <a:t>Traditional Enterprise Applications</a:t>
                      </a:r>
                      <a:endParaRPr lang="en-US" dirty="0"/>
                    </a:p>
                  </a:txBody>
                  <a:tcPr/>
                </a:tc>
              </a:tr>
              <a:tr h="370840">
                <a:tc>
                  <a:txBody>
                    <a:bodyPr/>
                    <a:lstStyle/>
                    <a:p>
                      <a:r>
                        <a:rPr lang="en-US" sz="1800" b="0" i="0" kern="1200" dirty="0" smtClean="0">
                          <a:solidFill>
                            <a:schemeClr val="dk1"/>
                          </a:solidFill>
                          <a:effectLst/>
                          <a:latin typeface="+mn-lt"/>
                          <a:ea typeface="+mn-ea"/>
                          <a:cs typeface="+mn-cs"/>
                        </a:rPr>
                        <a:t>A cloud-native application platform automates infrastructure provisioning and configuration, dynamically allocating and reallocating resources at deploy time based on the ongoing needs of the application.</a:t>
                      </a:r>
                      <a:endParaRPr lang="en-US" dirty="0"/>
                    </a:p>
                  </a:txBody>
                  <a:tcPr/>
                </a:tc>
                <a:tc>
                  <a:txBody>
                    <a:bodyPr/>
                    <a:lstStyle/>
                    <a:p>
                      <a:r>
                        <a:rPr lang="en-US" sz="1800" b="0" i="0" kern="1200" dirty="0" smtClean="0">
                          <a:solidFill>
                            <a:schemeClr val="dk1"/>
                          </a:solidFill>
                          <a:effectLst/>
                          <a:latin typeface="+mn-lt"/>
                          <a:ea typeface="+mn-ea"/>
                          <a:cs typeface="+mn-cs"/>
                        </a:rPr>
                        <a:t>Traditional IT designs a dedicated, custom infrastructure solution for an application, delaying deployment of the application. It became heavy weight sometimes.</a:t>
                      </a:r>
                      <a:endParaRPr lang="en-US" dirty="0"/>
                    </a:p>
                  </a:txBody>
                  <a:tcPr/>
                </a:tc>
              </a:tr>
              <a:tr h="370840">
                <a:tc>
                  <a:txBody>
                    <a:bodyPr/>
                    <a:lstStyle/>
                    <a:p>
                      <a:r>
                        <a:rPr lang="en-US" sz="1800" b="0" i="0" kern="1200" dirty="0" smtClean="0">
                          <a:solidFill>
                            <a:schemeClr val="dk1"/>
                          </a:solidFill>
                          <a:effectLst/>
                          <a:latin typeface="+mn-lt"/>
                          <a:ea typeface="+mn-ea"/>
                          <a:cs typeface="+mn-cs"/>
                        </a:rPr>
                        <a:t>Cloud-native facilitates DevOps, that resulting in a close collaboration between development and operations functions to speed and smooth the transfer of finished application code into production.</a:t>
                      </a:r>
                      <a:endParaRPr lang="en-US" dirty="0"/>
                    </a:p>
                  </a:txBody>
                  <a:tcPr/>
                </a:tc>
                <a:tc>
                  <a:txBody>
                    <a:bodyPr/>
                    <a:lstStyle/>
                    <a:p>
                      <a:r>
                        <a:rPr lang="en-US" sz="1800" b="0" i="0" kern="1200" dirty="0" smtClean="0">
                          <a:solidFill>
                            <a:schemeClr val="dk1"/>
                          </a:solidFill>
                          <a:effectLst/>
                          <a:latin typeface="+mn-lt"/>
                          <a:ea typeface="+mn-ea"/>
                          <a:cs typeface="+mn-cs"/>
                        </a:rPr>
                        <a:t>Organizational priorities take precedence over customer value, resulting in internal conflict, slow and compromised delivery, and poor staff morale.</a:t>
                      </a:r>
                      <a:endParaRPr lang="en-US" dirty="0"/>
                    </a:p>
                  </a:txBody>
                  <a:tcPr/>
                </a:tc>
              </a:tr>
            </a:tbl>
          </a:graphicData>
        </a:graphic>
      </p:graphicFrame>
    </p:spTree>
    <p:extLst>
      <p:ext uri="{BB962C8B-B14F-4D97-AF65-F5344CB8AC3E}">
        <p14:creationId xmlns:p14="http://schemas.microsoft.com/office/powerpoint/2010/main" val="7740995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200" dirty="0" smtClean="0"/>
              <a:t>3.3: </a:t>
            </a:r>
            <a:r>
              <a:rPr lang="en-US" sz="1200" dirty="0"/>
              <a:t>Benefits of Cloud Native</a:t>
            </a:r>
            <a:r>
              <a:rPr lang="en-US" sz="1200" dirty="0" smtClean="0"/>
              <a:t/>
            </a:r>
            <a:br>
              <a:rPr lang="en-US" sz="1200" dirty="0" smtClean="0"/>
            </a:br>
            <a:r>
              <a:rPr lang="en-US" sz="1200" dirty="0" smtClean="0"/>
              <a:t/>
            </a:r>
            <a:br>
              <a:rPr lang="en-US" sz="1200" dirty="0" smtClean="0"/>
            </a:br>
            <a:r>
              <a:rPr lang="en-US" dirty="0" smtClean="0"/>
              <a:t>Advantages of Cloud Native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89554853"/>
              </p:ext>
            </p:extLst>
          </p:nvPr>
        </p:nvGraphicFramePr>
        <p:xfrm>
          <a:off x="298450" y="1495425"/>
          <a:ext cx="8845550" cy="4668520"/>
        </p:xfrm>
        <a:graphic>
          <a:graphicData uri="http://schemas.openxmlformats.org/drawingml/2006/table">
            <a:tbl>
              <a:tblPr firstRow="1" bandRow="1">
                <a:tableStyleId>{5C22544A-7EE6-4342-B048-85BDC9FD1C3A}</a:tableStyleId>
              </a:tblPr>
              <a:tblGrid>
                <a:gridCol w="4422775"/>
                <a:gridCol w="4422775"/>
              </a:tblGrid>
              <a:tr h="370840">
                <a:tc>
                  <a:txBody>
                    <a:bodyPr/>
                    <a:lstStyle/>
                    <a:p>
                      <a:r>
                        <a:rPr lang="en-US" dirty="0" smtClean="0"/>
                        <a:t> Cloud – Native Applications</a:t>
                      </a:r>
                      <a:endParaRPr lang="en-US" dirty="0"/>
                    </a:p>
                  </a:txBody>
                  <a:tcPr/>
                </a:tc>
                <a:tc>
                  <a:txBody>
                    <a:bodyPr/>
                    <a:lstStyle/>
                    <a:p>
                      <a:r>
                        <a:rPr lang="en-US" dirty="0" smtClean="0"/>
                        <a:t>Traditional Enterprise Applications</a:t>
                      </a:r>
                      <a:endParaRPr lang="en-US" dirty="0"/>
                    </a:p>
                  </a:txBody>
                  <a:tcPr/>
                </a:tc>
              </a:tr>
              <a:tr h="370840">
                <a:tc>
                  <a:txBody>
                    <a:bodyPr/>
                    <a:lstStyle/>
                    <a:p>
                      <a:r>
                        <a:rPr lang="en-US" sz="1800" b="0" i="0" kern="1200" dirty="0" smtClean="0">
                          <a:solidFill>
                            <a:schemeClr val="dk1"/>
                          </a:solidFill>
                          <a:effectLst/>
                          <a:latin typeface="+mn-lt"/>
                          <a:ea typeface="+mn-ea"/>
                          <a:cs typeface="+mn-cs"/>
                        </a:rPr>
                        <a:t>IT teams make individual software updates available for release as soon as they are ready. Continuous delivery works best with other related approaches including test-driven development and continuous integration</a:t>
                      </a:r>
                      <a:endParaRPr lang="en-US" dirty="0"/>
                    </a:p>
                  </a:txBody>
                  <a:tcPr/>
                </a:tc>
                <a:tc>
                  <a:txBody>
                    <a:bodyPr/>
                    <a:lstStyle/>
                    <a:p>
                      <a:r>
                        <a:rPr lang="en-US" sz="1800" b="0" i="0" kern="1200" dirty="0" smtClean="0">
                          <a:solidFill>
                            <a:schemeClr val="dk1"/>
                          </a:solidFill>
                          <a:effectLst/>
                          <a:latin typeface="+mn-lt"/>
                          <a:ea typeface="+mn-ea"/>
                          <a:cs typeface="+mn-cs"/>
                        </a:rPr>
                        <a:t>IT teams release software periodically, typically weeks or months apart, when code has been built into a release despite the fact that many of the components of the release are ready earlier and have no dependency other than the artificial release vehicle.</a:t>
                      </a:r>
                      <a:endParaRPr lang="en-US" dirty="0"/>
                    </a:p>
                  </a:txBody>
                  <a:tcPr/>
                </a:tc>
              </a:tr>
              <a:tr h="370840">
                <a:tc>
                  <a:txBody>
                    <a:bodyPr/>
                    <a:lstStyle/>
                    <a:p>
                      <a:r>
                        <a:rPr lang="en-US" sz="1800" b="0" i="0" kern="1200" dirty="0" smtClean="0">
                          <a:solidFill>
                            <a:schemeClr val="dk1"/>
                          </a:solidFill>
                          <a:effectLst/>
                          <a:latin typeface="+mn-lt"/>
                          <a:ea typeface="+mn-ea"/>
                          <a:cs typeface="+mn-cs"/>
                        </a:rPr>
                        <a:t>Microservices architecture decomposes applications into small, loosely coupled independently operating services.</a:t>
                      </a:r>
                      <a:endParaRPr lang="en-US" dirty="0"/>
                    </a:p>
                  </a:txBody>
                  <a:tcPr/>
                </a:tc>
                <a:tc>
                  <a:txBody>
                    <a:bodyPr/>
                    <a:lstStyle/>
                    <a:p>
                      <a:r>
                        <a:rPr lang="en-US" sz="1800" b="0" i="0" kern="1200" dirty="0" smtClean="0">
                          <a:solidFill>
                            <a:schemeClr val="dk1"/>
                          </a:solidFill>
                          <a:effectLst/>
                          <a:latin typeface="+mn-lt"/>
                          <a:ea typeface="+mn-ea"/>
                          <a:cs typeface="+mn-cs"/>
                        </a:rPr>
                        <a:t>Monolithic architectures bundle many disparate services into a single deployment package causing unnecessary dependencies between services and leading to a loss of agility during development and deployment.</a:t>
                      </a:r>
                      <a:endParaRPr lang="en-US" dirty="0"/>
                    </a:p>
                  </a:txBody>
                  <a:tcPr/>
                </a:tc>
              </a:tr>
            </a:tbl>
          </a:graphicData>
        </a:graphic>
      </p:graphicFrame>
    </p:spTree>
    <p:extLst>
      <p:ext uri="{BB962C8B-B14F-4D97-AF65-F5344CB8AC3E}">
        <p14:creationId xmlns:p14="http://schemas.microsoft.com/office/powerpoint/2010/main" val="6306541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200" dirty="0" smtClean="0"/>
              <a:t>3.3: </a:t>
            </a:r>
            <a:r>
              <a:rPr lang="en-US" sz="1200" dirty="0"/>
              <a:t>Benefits of Cloud Native</a:t>
            </a:r>
            <a:r>
              <a:rPr lang="en-US" sz="1200" dirty="0" smtClean="0"/>
              <a:t/>
            </a:r>
            <a:br>
              <a:rPr lang="en-US" sz="1200" dirty="0" smtClean="0"/>
            </a:br>
            <a:r>
              <a:rPr lang="en-US" sz="1200" dirty="0" smtClean="0"/>
              <a:t/>
            </a:r>
            <a:br>
              <a:rPr lang="en-US" sz="1200" dirty="0" smtClean="0"/>
            </a:br>
            <a:r>
              <a:rPr lang="en-US" dirty="0" smtClean="0"/>
              <a:t>Advantages of Cloud Native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21802582"/>
              </p:ext>
            </p:extLst>
          </p:nvPr>
        </p:nvGraphicFramePr>
        <p:xfrm>
          <a:off x="298450" y="1495425"/>
          <a:ext cx="8845550" cy="2753360"/>
        </p:xfrm>
        <a:graphic>
          <a:graphicData uri="http://schemas.openxmlformats.org/drawingml/2006/table">
            <a:tbl>
              <a:tblPr firstRow="1" bandRow="1">
                <a:tableStyleId>{5C22544A-7EE6-4342-B048-85BDC9FD1C3A}</a:tableStyleId>
              </a:tblPr>
              <a:tblGrid>
                <a:gridCol w="4422775"/>
                <a:gridCol w="4422775"/>
              </a:tblGrid>
              <a:tr h="370840">
                <a:tc>
                  <a:txBody>
                    <a:bodyPr/>
                    <a:lstStyle/>
                    <a:p>
                      <a:r>
                        <a:rPr lang="en-US" dirty="0" smtClean="0"/>
                        <a:t> Cloud – Native Applications</a:t>
                      </a:r>
                      <a:endParaRPr lang="en-US" dirty="0"/>
                    </a:p>
                  </a:txBody>
                  <a:tcPr/>
                </a:tc>
                <a:tc>
                  <a:txBody>
                    <a:bodyPr/>
                    <a:lstStyle/>
                    <a:p>
                      <a:r>
                        <a:rPr lang="en-US" dirty="0" smtClean="0"/>
                        <a:t>Traditional Enterprise Applications</a:t>
                      </a:r>
                      <a:endParaRPr lang="en-US" dirty="0"/>
                    </a:p>
                  </a:txBody>
                  <a:tcPr/>
                </a:tc>
              </a:tr>
              <a:tr h="370840">
                <a:tc>
                  <a:txBody>
                    <a:bodyPr/>
                    <a:lstStyle/>
                    <a:p>
                      <a:r>
                        <a:rPr lang="en-US" sz="1800" b="0" i="0" kern="1200" dirty="0" smtClean="0">
                          <a:solidFill>
                            <a:schemeClr val="dk1"/>
                          </a:solidFill>
                          <a:effectLst/>
                          <a:latin typeface="+mn-lt"/>
                          <a:ea typeface="+mn-ea"/>
                          <a:cs typeface="+mn-cs"/>
                        </a:rPr>
                        <a:t>The container runtime provides a dynamic, high-density virtualization overlay on top of a VM, ideally matched to hosting microservices.</a:t>
                      </a:r>
                      <a:endParaRPr lang="en-US" dirty="0"/>
                    </a:p>
                  </a:txBody>
                  <a:tcPr/>
                </a:tc>
                <a:tc>
                  <a:txBody>
                    <a:bodyPr/>
                    <a:lstStyle/>
                    <a:p>
                      <a:r>
                        <a:rPr lang="en-US" sz="1800" b="0" i="0" kern="1200" dirty="0" smtClean="0">
                          <a:solidFill>
                            <a:schemeClr val="dk1"/>
                          </a:solidFill>
                          <a:effectLst/>
                          <a:latin typeface="+mn-lt"/>
                          <a:ea typeface="+mn-ea"/>
                          <a:cs typeface="+mn-cs"/>
                        </a:rPr>
                        <a:t>VM-based infrastructure is a slow and inefficient foundation for microservice-based applications because individual VMs are slow to startup/shutdown and come with large overhead even before deploying application code to them.</a:t>
                      </a:r>
                      <a:endParaRPr lang="en-US" dirty="0"/>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8885512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p:cNvSpPr/>
          <p:nvPr/>
        </p:nvSpPr>
        <p:spPr>
          <a:xfrm>
            <a:off x="1364812" y="2064443"/>
            <a:ext cx="6399896" cy="3179219"/>
          </a:xfrm>
          <a:prstGeom prst="roundRect">
            <a:avLst>
              <a:gd name="adj" fmla="val 3783"/>
            </a:avLst>
          </a:prstGeom>
          <a:solidFill>
            <a:schemeClr val="bg1"/>
          </a:solidFill>
          <a:ln w="635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lIns="31652" tIns="189914" rIns="0" bIns="0" rtlCol="0" anchor="t" anchorCtr="0"/>
          <a:lstStyle/>
          <a:p>
            <a:pPr marL="3292802" lvl="1" indent="-156068">
              <a:spcBef>
                <a:spcPts val="139"/>
              </a:spcBef>
              <a:spcAft>
                <a:spcPts val="139"/>
              </a:spcAft>
              <a:buClr>
                <a:schemeClr val="tx1"/>
              </a:buClr>
            </a:pPr>
            <a:endParaRPr lang="en-US" sz="1108" b="1" dirty="0">
              <a:solidFill>
                <a:schemeClr val="tx1"/>
              </a:solidFill>
            </a:endParaRPr>
          </a:p>
        </p:txBody>
      </p:sp>
      <p:sp>
        <p:nvSpPr>
          <p:cNvPr id="89" name="Rounded Rectangle 88"/>
          <p:cNvSpPr/>
          <p:nvPr/>
        </p:nvSpPr>
        <p:spPr bwMode="auto">
          <a:xfrm>
            <a:off x="4478192" y="3563259"/>
            <a:ext cx="3158233" cy="1591742"/>
          </a:xfrm>
          <a:prstGeom prst="roundRect">
            <a:avLst>
              <a:gd name="adj" fmla="val 8775"/>
            </a:avLst>
          </a:prstGeom>
          <a:solidFill>
            <a:schemeClr val="bg1"/>
          </a:solidFill>
          <a:ln w="635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lIns="31652" tIns="99692" rIns="0" bIns="0" rtlCol="0" anchor="t" anchorCtr="0"/>
          <a:lstStyle/>
          <a:p>
            <a:pPr marL="197832" indent="-134086" defTabSz="633062" eaLnBrk="0" fontAlgn="base" hangingPunct="0">
              <a:lnSpc>
                <a:spcPct val="85000"/>
              </a:lnSpc>
              <a:spcBef>
                <a:spcPts val="139"/>
              </a:spcBef>
              <a:spcAft>
                <a:spcPts val="139"/>
              </a:spcAft>
            </a:pPr>
            <a:r>
              <a:rPr lang="en-US" sz="1108" b="1" dirty="0">
                <a:solidFill>
                  <a:schemeClr val="tx2"/>
                </a:solidFill>
              </a:rPr>
              <a:t>Advantages</a:t>
            </a:r>
          </a:p>
          <a:p>
            <a:pPr marL="197832" indent="-134086" defTabSz="633062" eaLnBrk="0" fontAlgn="base" hangingPunct="0">
              <a:lnSpc>
                <a:spcPct val="85000"/>
              </a:lnSpc>
              <a:spcBef>
                <a:spcPts val="139"/>
              </a:spcBef>
              <a:spcAft>
                <a:spcPts val="139"/>
              </a:spcAft>
              <a:buFont typeface="Arial" panose="020B0604020202020204" pitchFamily="34" charset="0"/>
              <a:buChar char="•"/>
            </a:pPr>
            <a:r>
              <a:rPr lang="en-US" sz="1108" dirty="0">
                <a:solidFill>
                  <a:schemeClr val="tx1"/>
                </a:solidFill>
              </a:rPr>
              <a:t>Ignorance of the historical “way it’s done”</a:t>
            </a:r>
          </a:p>
          <a:p>
            <a:pPr marL="197832" indent="-134086" defTabSz="633062" eaLnBrk="0" fontAlgn="base" hangingPunct="0">
              <a:lnSpc>
                <a:spcPct val="85000"/>
              </a:lnSpc>
              <a:spcBef>
                <a:spcPts val="139"/>
              </a:spcBef>
              <a:spcAft>
                <a:spcPts val="139"/>
              </a:spcAft>
              <a:buFont typeface="Arial" panose="020B0604020202020204" pitchFamily="34" charset="0"/>
              <a:buChar char="•"/>
            </a:pPr>
            <a:r>
              <a:rPr lang="en-US" sz="1108" dirty="0">
                <a:solidFill>
                  <a:schemeClr val="tx1"/>
                </a:solidFill>
              </a:rPr>
              <a:t>No organizational / cultural inertia</a:t>
            </a:r>
          </a:p>
          <a:p>
            <a:pPr marL="197832" indent="-134086" defTabSz="633062" eaLnBrk="0" fontAlgn="base" hangingPunct="0">
              <a:lnSpc>
                <a:spcPct val="85000"/>
              </a:lnSpc>
              <a:spcBef>
                <a:spcPts val="139"/>
              </a:spcBef>
              <a:spcAft>
                <a:spcPts val="139"/>
              </a:spcAft>
              <a:buFont typeface="Arial" panose="020B0604020202020204" pitchFamily="34" charset="0"/>
              <a:buChar char="•"/>
            </a:pPr>
            <a:r>
              <a:rPr lang="en-US" sz="1108" dirty="0">
                <a:solidFill>
                  <a:schemeClr val="tx1"/>
                </a:solidFill>
              </a:rPr>
              <a:t>No technical / legacy debt</a:t>
            </a:r>
          </a:p>
          <a:p>
            <a:pPr marL="197832" indent="-134086" defTabSz="633062" eaLnBrk="0" fontAlgn="base" hangingPunct="0">
              <a:lnSpc>
                <a:spcPct val="85000"/>
              </a:lnSpc>
              <a:spcBef>
                <a:spcPts val="139"/>
              </a:spcBef>
              <a:spcAft>
                <a:spcPts val="139"/>
              </a:spcAft>
              <a:buFont typeface="Arial" panose="020B0604020202020204" pitchFamily="34" charset="0"/>
              <a:buChar char="•"/>
            </a:pPr>
            <a:r>
              <a:rPr lang="en-US" sz="1108" dirty="0">
                <a:solidFill>
                  <a:schemeClr val="tx1"/>
                </a:solidFill>
              </a:rPr>
              <a:t>Smaller, simpler products – to begin with…</a:t>
            </a:r>
          </a:p>
          <a:p>
            <a:pPr marL="197832" indent="-134086" defTabSz="633062" eaLnBrk="0" fontAlgn="base" hangingPunct="0">
              <a:lnSpc>
                <a:spcPct val="85000"/>
              </a:lnSpc>
              <a:spcBef>
                <a:spcPts val="139"/>
              </a:spcBef>
              <a:spcAft>
                <a:spcPts val="139"/>
              </a:spcAft>
              <a:buFont typeface="Arial" panose="020B0604020202020204" pitchFamily="34" charset="0"/>
              <a:buChar char="•"/>
            </a:pPr>
            <a:r>
              <a:rPr lang="en-US" sz="1108" dirty="0">
                <a:solidFill>
                  <a:schemeClr val="tx1"/>
                </a:solidFill>
              </a:rPr>
              <a:t>Powerful new software frameworks</a:t>
            </a:r>
          </a:p>
          <a:p>
            <a:pPr marL="197832" indent="-134086" defTabSz="633062" eaLnBrk="0" fontAlgn="base" hangingPunct="0">
              <a:lnSpc>
                <a:spcPct val="85000"/>
              </a:lnSpc>
              <a:spcBef>
                <a:spcPts val="139"/>
              </a:spcBef>
              <a:spcAft>
                <a:spcPts val="139"/>
              </a:spcAft>
              <a:buFont typeface="Arial" panose="020B0604020202020204" pitchFamily="34" charset="0"/>
              <a:buChar char="•"/>
            </a:pPr>
            <a:r>
              <a:rPr lang="en-US" sz="1108" dirty="0">
                <a:solidFill>
                  <a:schemeClr val="tx1"/>
                </a:solidFill>
              </a:rPr>
              <a:t>Enterprise grade elastic software platforms</a:t>
            </a:r>
          </a:p>
          <a:p>
            <a:pPr marL="197832" indent="-134086" defTabSz="633062" eaLnBrk="0" fontAlgn="base" hangingPunct="0">
              <a:lnSpc>
                <a:spcPct val="85000"/>
              </a:lnSpc>
              <a:spcBef>
                <a:spcPts val="139"/>
              </a:spcBef>
              <a:spcAft>
                <a:spcPts val="139"/>
              </a:spcAft>
              <a:buFont typeface="Arial" panose="020B0604020202020204" pitchFamily="34" charset="0"/>
              <a:buChar char="•"/>
            </a:pPr>
            <a:r>
              <a:rPr lang="en-US" sz="1108" dirty="0">
                <a:solidFill>
                  <a:schemeClr val="tx1"/>
                </a:solidFill>
              </a:rPr>
              <a:t>New methods, ways of working, culture</a:t>
            </a:r>
          </a:p>
          <a:p>
            <a:pPr marL="197832" indent="-134086" defTabSz="633062" eaLnBrk="0" fontAlgn="base" hangingPunct="0">
              <a:lnSpc>
                <a:spcPct val="85000"/>
              </a:lnSpc>
              <a:spcBef>
                <a:spcPts val="139"/>
              </a:spcBef>
              <a:spcAft>
                <a:spcPts val="139"/>
              </a:spcAft>
              <a:buFont typeface="Arial" panose="020B0604020202020204" pitchFamily="34" charset="0"/>
              <a:buChar char="•"/>
            </a:pPr>
            <a:endParaRPr lang="en-US" sz="1108" dirty="0">
              <a:solidFill>
                <a:schemeClr val="tx1"/>
              </a:solidFill>
            </a:endParaRPr>
          </a:p>
        </p:txBody>
      </p:sp>
      <p:sp>
        <p:nvSpPr>
          <p:cNvPr id="4" name="Title 3"/>
          <p:cNvSpPr>
            <a:spLocks noGrp="1"/>
          </p:cNvSpPr>
          <p:nvPr>
            <p:ph type="title"/>
          </p:nvPr>
        </p:nvSpPr>
        <p:spPr>
          <a:xfrm>
            <a:off x="1" y="-97944"/>
            <a:ext cx="9143999" cy="836043"/>
          </a:xfrm>
        </p:spPr>
        <p:txBody>
          <a:bodyPr>
            <a:normAutofit/>
          </a:bodyPr>
          <a:lstStyle/>
          <a:p>
            <a:r>
              <a:rPr lang="en-US" dirty="0"/>
              <a:t/>
            </a:r>
            <a:br>
              <a:rPr lang="en-US" dirty="0"/>
            </a:br>
            <a:r>
              <a:rPr lang="en-US" sz="1200" dirty="0" smtClean="0"/>
              <a:t>3.4 </a:t>
            </a:r>
            <a:r>
              <a:rPr lang="en-US" sz="1200" dirty="0"/>
              <a:t>: Cloud Native companies doing differently to improve IT agility</a:t>
            </a:r>
            <a:br>
              <a:rPr lang="en-US" sz="1200" dirty="0"/>
            </a:br>
            <a:r>
              <a:rPr lang="en-US" dirty="0" smtClean="0"/>
              <a:t>Cloud Native companies  “Born in the Cloud”</a:t>
            </a:r>
            <a:endParaRPr lang="en-US" dirty="0"/>
          </a:p>
        </p:txBody>
      </p:sp>
      <p:sp>
        <p:nvSpPr>
          <p:cNvPr id="65" name="Rounded Rectangle 64"/>
          <p:cNvSpPr/>
          <p:nvPr/>
        </p:nvSpPr>
        <p:spPr bwMode="auto">
          <a:xfrm>
            <a:off x="3370603" y="1932559"/>
            <a:ext cx="2388311" cy="253219"/>
          </a:xfrm>
          <a:prstGeom prst="roundRect">
            <a:avLst>
              <a:gd name="adj" fmla="val 50000"/>
            </a:avLst>
          </a:prstGeom>
          <a:solidFill>
            <a:schemeClr val="tx2">
              <a:lumMod val="75000"/>
            </a:schemeClr>
          </a:solidFill>
          <a:ln w="6350"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633062" eaLnBrk="0" fontAlgn="base" hangingPunct="0">
              <a:spcBef>
                <a:spcPct val="0"/>
              </a:spcBef>
              <a:spcAft>
                <a:spcPct val="0"/>
              </a:spcAft>
            </a:pPr>
            <a:r>
              <a:rPr lang="en-US" sz="969" b="1" dirty="0">
                <a:solidFill>
                  <a:schemeClr val="bg1"/>
                </a:solidFill>
                <a:cs typeface="Arial" charset="0"/>
              </a:rPr>
              <a:t>Cloud Native Companies</a:t>
            </a:r>
          </a:p>
        </p:txBody>
      </p:sp>
      <p:pic>
        <p:nvPicPr>
          <p:cNvPr id="90" name="Picture 4" descr="http://blogcdn.uber.com/wp-content/uploads/2011/12/New-Logo-Vertical-Dark.jpg"/>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731969" y="2286345"/>
            <a:ext cx="505396" cy="505396"/>
          </a:xfrm>
          <a:prstGeom prst="rect">
            <a:avLst/>
          </a:prstGeom>
          <a:noFill/>
          <a:extLst>
            <a:ext uri="{909E8E84-426E-40dd-AFC4-6F175D3DCCD1}">
              <a14:hiddenFill xmlns:a14="http://schemas.microsoft.com/office/drawing/2010/main" xmlns="">
                <a:solidFill>
                  <a:srgbClr val="FFFFFF"/>
                </a:solidFill>
              </a14:hiddenFill>
            </a:ext>
          </a:extLst>
        </p:spPr>
      </p:pic>
      <p:pic>
        <p:nvPicPr>
          <p:cNvPr id="91" name="Picture 42" descr="https://www.mint.com/sites/default/files/logo_noreflect.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392858" y="2370028"/>
            <a:ext cx="621875" cy="274508"/>
          </a:xfrm>
          <a:prstGeom prst="rect">
            <a:avLst/>
          </a:prstGeom>
          <a:noFill/>
          <a:extLst>
            <a:ext uri="{909E8E84-426E-40dd-AFC4-6F175D3DCCD1}">
              <a14:hiddenFill xmlns:a14="http://schemas.microsoft.com/office/drawing/2010/main" xmlns="">
                <a:solidFill>
                  <a:srgbClr val="FFFFFF"/>
                </a:solidFill>
              </a14:hiddenFill>
            </a:ext>
          </a:extLst>
        </p:spPr>
      </p:pic>
      <p:pic>
        <p:nvPicPr>
          <p:cNvPr id="92" name="Picture 44" descr="http://upload.wikimedia.org/wikipedia/commons/thumb/6/69/Airbnb_Logo_B%C3%A9lo.svg/2000px-Airbnb_Logo_B%C3%A9lo.svg.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485082" y="2451103"/>
            <a:ext cx="706046" cy="220640"/>
          </a:xfrm>
          <a:prstGeom prst="rect">
            <a:avLst/>
          </a:prstGeom>
          <a:noFill/>
          <a:extLst>
            <a:ext uri="{909E8E84-426E-40dd-AFC4-6F175D3DCCD1}">
              <a14:hiddenFill xmlns:a14="http://schemas.microsoft.com/office/drawing/2010/main" xmlns="">
                <a:solidFill>
                  <a:srgbClr val="FFFFFF"/>
                </a:solidFill>
              </a14:hiddenFill>
            </a:ext>
          </a:extLst>
        </p:spPr>
      </p:pic>
      <p:pic>
        <p:nvPicPr>
          <p:cNvPr id="94" name="Picture 48" descr="https://www.xactlycorp.com/wp-content/uploads/2015/01/box-logo.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594552" y="3689693"/>
            <a:ext cx="442041" cy="243899"/>
          </a:xfrm>
          <a:prstGeom prst="rect">
            <a:avLst/>
          </a:prstGeom>
          <a:noFill/>
          <a:extLst>
            <a:ext uri="{909E8E84-426E-40dd-AFC4-6F175D3DCCD1}">
              <a14:hiddenFill xmlns:a14="http://schemas.microsoft.com/office/drawing/2010/main" xmlns="">
                <a:solidFill>
                  <a:srgbClr val="FFFFFF"/>
                </a:solidFill>
              </a14:hiddenFill>
            </a:ext>
          </a:extLst>
        </p:spPr>
      </p:pic>
      <p:pic>
        <p:nvPicPr>
          <p:cNvPr id="95" name="Picture 50" descr="https://cdn.kastatic.org/images/khan-logo-vertical-transparent.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785417" y="3391775"/>
            <a:ext cx="394874" cy="554599"/>
          </a:xfrm>
          <a:prstGeom prst="rect">
            <a:avLst/>
          </a:prstGeom>
          <a:noFill/>
          <a:extLst>
            <a:ext uri="{909E8E84-426E-40dd-AFC4-6F175D3DCCD1}">
              <a14:hiddenFill xmlns:a14="http://schemas.microsoft.com/office/drawing/2010/main" xmlns="">
                <a:solidFill>
                  <a:srgbClr val="FFFFFF"/>
                </a:solidFill>
              </a14:hiddenFill>
            </a:ext>
          </a:extLst>
        </p:spPr>
      </p:pic>
      <p:pic>
        <p:nvPicPr>
          <p:cNvPr id="96" name="Picture 52" descr="https://www.nyintl.net/uploads/imagebox/taskrabbit.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786949" y="4577370"/>
            <a:ext cx="709305" cy="415451"/>
          </a:xfrm>
          <a:prstGeom prst="rect">
            <a:avLst/>
          </a:prstGeom>
          <a:noFill/>
          <a:extLst>
            <a:ext uri="{909E8E84-426E-40dd-AFC4-6F175D3DCCD1}">
              <a14:hiddenFill xmlns:a14="http://schemas.microsoft.com/office/drawing/2010/main" xmlns="">
                <a:solidFill>
                  <a:srgbClr val="FFFFFF"/>
                </a:solidFill>
              </a14:hiddenFill>
            </a:ext>
          </a:extLst>
        </p:spPr>
      </p:pic>
      <p:pic>
        <p:nvPicPr>
          <p:cNvPr id="97" name="Picture 54" descr="http://www.radlabsd.com/wp-content/uploads/2013/09/KS-1.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186644" y="2525437"/>
            <a:ext cx="1072164" cy="158681"/>
          </a:xfrm>
          <a:prstGeom prst="rect">
            <a:avLst/>
          </a:prstGeom>
          <a:noFill/>
          <a:extLst>
            <a:ext uri="{909E8E84-426E-40dd-AFC4-6F175D3DCCD1}">
              <a14:hiddenFill xmlns:a14="http://schemas.microsoft.com/office/drawing/2010/main" xmlns="">
                <a:solidFill>
                  <a:srgbClr val="FFFFFF"/>
                </a:solidFill>
              </a14:hiddenFill>
            </a:ext>
          </a:extLst>
        </p:spPr>
      </p:pic>
      <p:pic>
        <p:nvPicPr>
          <p:cNvPr id="98" name="Picture 56" descr="http://www.dream3d.co.uk/wp-content/uploads/2014/07/MakerBot-Logo.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861260" y="4188402"/>
            <a:ext cx="1284107" cy="276253"/>
          </a:xfrm>
          <a:prstGeom prst="rect">
            <a:avLst/>
          </a:prstGeom>
          <a:noFill/>
          <a:extLst>
            <a:ext uri="{909E8E84-426E-40dd-AFC4-6F175D3DCCD1}">
              <a14:hiddenFill xmlns:a14="http://schemas.microsoft.com/office/drawing/2010/main" xmlns="">
                <a:solidFill>
                  <a:srgbClr val="FFFFFF"/>
                </a:solidFill>
              </a14:hiddenFill>
            </a:ext>
          </a:extLst>
        </p:spPr>
      </p:pic>
      <p:pic>
        <p:nvPicPr>
          <p:cNvPr id="99" name="Picture 58" descr="http://d0.awsstatic.com/logos/customers/spotify-logo-primary-horizontal-light-background-rgb.jp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264722" y="3217885"/>
            <a:ext cx="750590" cy="291777"/>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60" descr="http://wundergroundmusic.com/wp-content/uploads/2014/07/soundcloud-logo.jp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916230" y="2813086"/>
            <a:ext cx="487551" cy="277904"/>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62" descr="http://wecai.org/wordpress/wp-content/uploads/2011/12/square-300x128.jpg"/>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l="-857"/>
          <a:stretch/>
        </p:blipFill>
        <p:spPr bwMode="auto">
          <a:xfrm>
            <a:off x="3368920" y="3606016"/>
            <a:ext cx="913943" cy="261404"/>
          </a:xfrm>
          <a:prstGeom prst="rect">
            <a:avLst/>
          </a:prstGeom>
          <a:noFill/>
          <a:extLst>
            <a:ext uri="{909E8E84-426E-40dd-AFC4-6F175D3DCCD1}">
              <a14:hiddenFill xmlns:a14="http://schemas.microsoft.com/office/drawing/2010/main" xmlns="">
                <a:solidFill>
                  <a:srgbClr val="FFFFFF"/>
                </a:solidFill>
              </a14:hiddenFill>
            </a:ext>
          </a:extLst>
        </p:spPr>
      </p:pic>
      <p:pic>
        <p:nvPicPr>
          <p:cNvPr id="102" name="Picture 64" descr="http://www.h3dwallpapers.com/wp-content/uploads/2014/12/Pinterest_Logo_Png_01.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423445" y="4032798"/>
            <a:ext cx="294379" cy="294379"/>
          </a:xfrm>
          <a:prstGeom prst="rect">
            <a:avLst/>
          </a:prstGeom>
          <a:noFill/>
          <a:extLst>
            <a:ext uri="{909E8E84-426E-40dd-AFC4-6F175D3DCCD1}">
              <a14:hiddenFill xmlns:a14="http://schemas.microsoft.com/office/drawing/2010/main" xmlns="">
                <a:solidFill>
                  <a:srgbClr val="FFFFFF"/>
                </a:solidFill>
              </a14:hiddenFill>
            </a:ext>
          </a:extLst>
        </p:spPr>
      </p:pic>
      <p:pic>
        <p:nvPicPr>
          <p:cNvPr id="103" name="Picture 66" descr="https://pbs.twimg.com/profile_images/1550954462/instagramIcon_400x400.png"/>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2779813" y="2834210"/>
            <a:ext cx="256781" cy="256781"/>
          </a:xfrm>
          <a:prstGeom prst="rect">
            <a:avLst/>
          </a:prstGeom>
          <a:noFill/>
          <a:extLst>
            <a:ext uri="{909E8E84-426E-40dd-AFC4-6F175D3DCCD1}">
              <a14:hiddenFill xmlns:a14="http://schemas.microsoft.com/office/drawing/2010/main" xmlns="">
                <a:solidFill>
                  <a:srgbClr val="FFFFFF"/>
                </a:solidFill>
              </a14:hiddenFill>
            </a:ext>
          </a:extLst>
        </p:spPr>
      </p:pic>
      <p:pic>
        <p:nvPicPr>
          <p:cNvPr id="104" name="Picture 68" descr="http://upload.wikimedia.org/wikipedia/en/d/d4/Fitbit_logo.jpg"/>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3262211" y="4495384"/>
            <a:ext cx="784973" cy="202382"/>
          </a:xfrm>
          <a:prstGeom prst="rect">
            <a:avLst/>
          </a:prstGeom>
          <a:noFill/>
          <a:extLst>
            <a:ext uri="{909E8E84-426E-40dd-AFC4-6F175D3DCCD1}">
              <a14:hiddenFill xmlns:a14="http://schemas.microsoft.com/office/drawing/2010/main" xmlns="">
                <a:solidFill>
                  <a:srgbClr val="FFFFFF"/>
                </a:solidFill>
              </a14:hiddenFill>
            </a:ext>
          </a:extLst>
        </p:spPr>
      </p:pic>
      <p:pic>
        <p:nvPicPr>
          <p:cNvPr id="105" name="Picture 70" descr="http://kaijupop.com/wp-content/uploads/2012/07/zynga-logo.png"/>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851681" y="4851666"/>
            <a:ext cx="750590" cy="184270"/>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Image 5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993267" y="3050219"/>
            <a:ext cx="729459" cy="410321"/>
          </a:xfrm>
          <a:prstGeom prst="rect">
            <a:avLst/>
          </a:prstGeom>
        </p:spPr>
      </p:pic>
      <p:pic>
        <p:nvPicPr>
          <p:cNvPr id="8" name="Image 7"/>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4881271" y="3000508"/>
            <a:ext cx="877643" cy="365684"/>
          </a:xfrm>
          <a:prstGeom prst="rect">
            <a:avLst/>
          </a:prstGeom>
        </p:spPr>
      </p:pic>
      <p:pic>
        <p:nvPicPr>
          <p:cNvPr id="9" name="Image 8"/>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737052" y="2569537"/>
            <a:ext cx="838641" cy="283370"/>
          </a:xfrm>
          <a:prstGeom prst="rect">
            <a:avLst/>
          </a:prstGeom>
        </p:spPr>
      </p:pic>
      <p:pic>
        <p:nvPicPr>
          <p:cNvPr id="10" name="Image 9"/>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5611661" y="2563333"/>
            <a:ext cx="1147511" cy="630500"/>
          </a:xfrm>
          <a:prstGeom prst="rect">
            <a:avLst/>
          </a:prstGeom>
        </p:spPr>
      </p:pic>
      <p:pic>
        <p:nvPicPr>
          <p:cNvPr id="11" name="Image 10"/>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744203" y="2768602"/>
            <a:ext cx="1181733" cy="444557"/>
          </a:xfrm>
          <a:prstGeom prst="rect">
            <a:avLst/>
          </a:prstGeom>
        </p:spPr>
      </p:pic>
      <p:pic>
        <p:nvPicPr>
          <p:cNvPr id="12" name="Image 11"/>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799427" y="2991463"/>
            <a:ext cx="836997" cy="191885"/>
          </a:xfrm>
          <a:prstGeom prst="rect">
            <a:avLst/>
          </a:prstGeom>
        </p:spPr>
      </p:pic>
      <p:pic>
        <p:nvPicPr>
          <p:cNvPr id="13" name="Image 12"/>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3135432" y="3069310"/>
            <a:ext cx="610928" cy="427757"/>
          </a:xfrm>
          <a:prstGeom prst="rect">
            <a:avLst/>
          </a:prstGeom>
        </p:spPr>
      </p:pic>
      <p:sp>
        <p:nvSpPr>
          <p:cNvPr id="14" name="Rectangle 13"/>
          <p:cNvSpPr/>
          <p:nvPr/>
        </p:nvSpPr>
        <p:spPr>
          <a:xfrm>
            <a:off x="1662481" y="5262545"/>
            <a:ext cx="5819039" cy="241476"/>
          </a:xfrm>
          <a:prstGeom prst="rect">
            <a:avLst/>
          </a:prstGeom>
        </p:spPr>
        <p:txBody>
          <a:bodyPr wrap="square">
            <a:spAutoFit/>
          </a:bodyPr>
          <a:lstStyle/>
          <a:p>
            <a:pPr algn="ctr"/>
            <a:r>
              <a:rPr lang="fr-FR" sz="969" dirty="0">
                <a:hlinkClick r:id="rId25"/>
              </a:rPr>
              <a:t>https://www.capgemini.com/blog/cto-blog/2013/11/technovision-2014-born-in-the-cloud</a:t>
            </a:r>
            <a:r>
              <a:rPr lang="fr-FR" sz="969" dirty="0"/>
              <a:t> </a:t>
            </a:r>
          </a:p>
        </p:txBody>
      </p:sp>
    </p:spTree>
    <p:extLst>
      <p:ext uri="{BB962C8B-B14F-4D97-AF65-F5344CB8AC3E}">
        <p14:creationId xmlns:p14="http://schemas.microsoft.com/office/powerpoint/2010/main" val="40364968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198842"/>
            <a:ext cx="9143999" cy="912695"/>
          </a:xfrm>
        </p:spPr>
        <p:txBody>
          <a:bodyPr/>
          <a:lstStyle/>
          <a:p>
            <a:r>
              <a:rPr lang="en-US" sz="1200" dirty="0" smtClean="0"/>
              <a:t>3.4 </a:t>
            </a:r>
            <a:r>
              <a:rPr lang="en-US" sz="1200" dirty="0"/>
              <a:t>: Cloud Native companies doing differently to improve IT agility</a:t>
            </a:r>
            <a:r>
              <a:rPr lang="en-US" dirty="0"/>
              <a:t/>
            </a:r>
            <a:br>
              <a:rPr lang="en-US" dirty="0"/>
            </a:br>
            <a:r>
              <a:rPr lang="en-US" sz="2400" dirty="0"/>
              <a:t>Different Frameworks and </a:t>
            </a:r>
            <a:r>
              <a:rPr lang="en-US" sz="2400" dirty="0" smtClean="0"/>
              <a:t>Platforms from </a:t>
            </a:r>
            <a:r>
              <a:rPr lang="en-US" sz="2400" dirty="0"/>
              <a:t>typical enterprises</a:t>
            </a:r>
            <a:r>
              <a:rPr lang="en-US" dirty="0"/>
              <a:t>…</a:t>
            </a:r>
          </a:p>
        </p:txBody>
      </p:sp>
      <p:sp>
        <p:nvSpPr>
          <p:cNvPr id="66" name="Rounded Rectangle 65"/>
          <p:cNvSpPr/>
          <p:nvPr/>
        </p:nvSpPr>
        <p:spPr bwMode="auto">
          <a:xfrm>
            <a:off x="1783482" y="2049541"/>
            <a:ext cx="2089052" cy="1395365"/>
          </a:xfrm>
          <a:prstGeom prst="roundRect">
            <a:avLst>
              <a:gd name="adj" fmla="val 6270"/>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63305" tIns="31652" rIns="63305" bIns="31652" numCol="1" rtlCol="0" anchor="t" anchorCtr="0" compatLnSpc="1">
            <a:prstTxWarp prst="textNoShape">
              <a:avLst/>
            </a:prstTxWarp>
          </a:bodyPr>
          <a:lstStyle/>
          <a:p>
            <a:pPr algn="ctr" defTabSz="633062" eaLnBrk="0" fontAlgn="base" hangingPunct="0">
              <a:lnSpc>
                <a:spcPct val="85000"/>
              </a:lnSpc>
              <a:spcBef>
                <a:spcPct val="0"/>
              </a:spcBef>
              <a:spcAft>
                <a:spcPct val="0"/>
              </a:spcAft>
            </a:pPr>
            <a:r>
              <a:rPr lang="en-US" sz="831" b="1" dirty="0">
                <a:cs typeface="Arial" charset="0"/>
              </a:rPr>
              <a:t>Powerful Software Frameworks</a:t>
            </a:r>
          </a:p>
        </p:txBody>
      </p:sp>
      <p:sp>
        <p:nvSpPr>
          <p:cNvPr id="67" name="Rounded Rectangle 66"/>
          <p:cNvSpPr/>
          <p:nvPr/>
        </p:nvSpPr>
        <p:spPr bwMode="auto">
          <a:xfrm>
            <a:off x="1783482" y="3542003"/>
            <a:ext cx="2089052" cy="1392701"/>
          </a:xfrm>
          <a:prstGeom prst="roundRect">
            <a:avLst>
              <a:gd name="adj" fmla="val 7197"/>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63305" tIns="31652" rIns="63305" bIns="31652" numCol="1" rtlCol="0" anchor="t" anchorCtr="0" compatLnSpc="1">
            <a:prstTxWarp prst="textNoShape">
              <a:avLst/>
            </a:prstTxWarp>
          </a:bodyPr>
          <a:lstStyle/>
          <a:p>
            <a:pPr algn="ctr" defTabSz="633062" eaLnBrk="0" fontAlgn="base" hangingPunct="0">
              <a:lnSpc>
                <a:spcPct val="85000"/>
              </a:lnSpc>
              <a:spcBef>
                <a:spcPct val="0"/>
              </a:spcBef>
              <a:spcAft>
                <a:spcPct val="0"/>
              </a:spcAft>
            </a:pPr>
            <a:r>
              <a:rPr lang="en-US" sz="831" b="1" dirty="0">
                <a:cs typeface="Arial" charset="0"/>
              </a:rPr>
              <a:t>Enterprise Elastic Platforms</a:t>
            </a:r>
          </a:p>
        </p:txBody>
      </p:sp>
      <p:pic>
        <p:nvPicPr>
          <p:cNvPr id="68" name="Picture 24" descr="http://upload.wikimedia.org/wikipedia/commons/9/9c/Ruby_on_Rails_logo.jpg"/>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932943" y="2516678"/>
            <a:ext cx="301656" cy="358934"/>
          </a:xfrm>
          <a:prstGeom prst="rect">
            <a:avLst/>
          </a:prstGeom>
          <a:noFill/>
          <a:extLst>
            <a:ext uri="{909E8E84-426E-40dd-AFC4-6F175D3DCCD1}">
              <a14:hiddenFill xmlns:a14="http://schemas.microsoft.com/office/drawing/2010/main" xmlns="">
                <a:solidFill>
                  <a:srgbClr val="FFFFFF"/>
                </a:solidFill>
              </a14:hiddenFill>
            </a:ext>
          </a:extLst>
        </p:spPr>
      </p:pic>
      <p:pic>
        <p:nvPicPr>
          <p:cNvPr id="69" name="Picture 26" descr="http://www.javatpoint.com/images/spimages/spring1.png"/>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009805" y="2275027"/>
            <a:ext cx="450854" cy="268367"/>
          </a:xfrm>
          <a:prstGeom prst="rect">
            <a:avLst/>
          </a:prstGeom>
          <a:noFill/>
          <a:extLst>
            <a:ext uri="{909E8E84-426E-40dd-AFC4-6F175D3DCCD1}">
              <a14:hiddenFill xmlns:a14="http://schemas.microsoft.com/office/drawing/2010/main" xmlns="">
                <a:solidFill>
                  <a:srgbClr val="FFFFFF"/>
                </a:solidFill>
              </a14:hiddenFill>
            </a:ext>
          </a:extLst>
        </p:spPr>
      </p:pic>
      <p:pic>
        <p:nvPicPr>
          <p:cNvPr id="70" name="Picture 28" descr="https://dnsta5v53r71w.cloudfront.net/images/why-scala/scala-logo.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936146" y="3148794"/>
            <a:ext cx="545776" cy="162019"/>
          </a:xfrm>
          <a:prstGeom prst="rect">
            <a:avLst/>
          </a:prstGeom>
          <a:noFill/>
          <a:extLst>
            <a:ext uri="{909E8E84-426E-40dd-AFC4-6F175D3DCCD1}">
              <a14:hiddenFill xmlns:a14="http://schemas.microsoft.com/office/drawing/2010/main" xmlns="">
                <a:solidFill>
                  <a:srgbClr val="FFFFFF"/>
                </a:solidFill>
              </a14:hiddenFill>
            </a:ext>
          </a:extLst>
        </p:spPr>
      </p:pic>
      <p:pic>
        <p:nvPicPr>
          <p:cNvPr id="71" name="Picture 30" descr="Google Web Kit"/>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304403" y="2961900"/>
            <a:ext cx="455678" cy="416186"/>
          </a:xfrm>
          <a:prstGeom prst="rect">
            <a:avLst/>
          </a:prstGeom>
          <a:noFill/>
          <a:extLst>
            <a:ext uri="{909E8E84-426E-40dd-AFC4-6F175D3DCCD1}">
              <a14:hiddenFill xmlns:a14="http://schemas.microsoft.com/office/drawing/2010/main" xmlns="">
                <a:solidFill>
                  <a:srgbClr val="FFFFFF"/>
                </a:solidFill>
              </a14:hiddenFill>
            </a:ext>
          </a:extLst>
        </p:spPr>
      </p:pic>
      <p:pic>
        <p:nvPicPr>
          <p:cNvPr id="72" name="Picture 32" descr="Django"/>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427260" y="2384020"/>
            <a:ext cx="431024" cy="20093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8" name="Group 87"/>
          <p:cNvGrpSpPr/>
          <p:nvPr/>
        </p:nvGrpSpPr>
        <p:grpSpPr>
          <a:xfrm>
            <a:off x="1871250" y="3733848"/>
            <a:ext cx="1913516" cy="1152595"/>
            <a:chOff x="3879885" y="4420483"/>
            <a:chExt cx="2763968" cy="1664859"/>
          </a:xfrm>
        </p:grpSpPr>
        <p:pic>
          <p:nvPicPr>
            <p:cNvPr id="76" name="Picture 2" descr="http://downloads.cloudsoftcorp.com/brooklyn/catalog/logos/cloud-foundry-logo.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909385" y="5592674"/>
              <a:ext cx="614995" cy="473404"/>
            </a:xfrm>
            <a:prstGeom prst="rect">
              <a:avLst/>
            </a:prstGeom>
            <a:noFill/>
            <a:extLst>
              <a:ext uri="{909E8E84-426E-40dd-AFC4-6F175D3DCCD1}">
                <a14:hiddenFill xmlns:a14="http://schemas.microsoft.com/office/drawing/2010/main" xmlns="">
                  <a:solidFill>
                    <a:srgbClr val="FFFFFF"/>
                  </a:solidFill>
                </a14:hiddenFill>
              </a:ext>
            </a:extLst>
          </p:spPr>
        </p:pic>
        <p:pic>
          <p:nvPicPr>
            <p:cNvPr id="77" name="Picture 16" descr="http://upload.wikimedia.org/wikipedia/commons/thumb/1/1d/AmazonWebservices_Logo.svg/2000px-AmazonWebservices_Logo.svg.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879885" y="4458583"/>
              <a:ext cx="910288" cy="365778"/>
            </a:xfrm>
            <a:prstGeom prst="rect">
              <a:avLst/>
            </a:prstGeom>
            <a:noFill/>
            <a:extLst>
              <a:ext uri="{909E8E84-426E-40dd-AFC4-6F175D3DCCD1}">
                <a14:hiddenFill xmlns:a14="http://schemas.microsoft.com/office/drawing/2010/main" xmlns="">
                  <a:solidFill>
                    <a:srgbClr val="FFFFFF"/>
                  </a:solidFill>
                </a14:hiddenFill>
              </a:ext>
            </a:extLst>
          </p:spPr>
        </p:pic>
        <p:pic>
          <p:nvPicPr>
            <p:cNvPr id="78" name="Picture 4" descr="http://www.ixreach.com/wp-content/uploads/CloudPlatform_HorizontalLockup.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087078" y="4420483"/>
              <a:ext cx="1512989" cy="365778"/>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6" descr="http://photos2.meetupstatic.com/photos/event/b/4/a/c/highres_158746252.jpe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890060" y="4967505"/>
              <a:ext cx="501706" cy="501706"/>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8" descr="http://upload.wikimedia.org/wikipedia/en/a/a9/Heroku_logo.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568881" y="4916678"/>
              <a:ext cx="682568" cy="227523"/>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10" descr="http://upload.wikimedia.org/wikipedia/commons/f/ff/Windows_Azure_logo.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398820" y="4849219"/>
              <a:ext cx="1201247" cy="174576"/>
            </a:xfrm>
            <a:prstGeom prst="rect">
              <a:avLst/>
            </a:prstGeom>
            <a:noFill/>
            <a:extLst>
              <a:ext uri="{909E8E84-426E-40dd-AFC4-6F175D3DCCD1}">
                <a14:hiddenFill xmlns:a14="http://schemas.microsoft.com/office/drawing/2010/main" xmlns="">
                  <a:solidFill>
                    <a:srgbClr val="FFFFFF"/>
                  </a:solidFill>
                </a14:hiddenFill>
              </a:ext>
            </a:extLst>
          </p:spPr>
        </p:pic>
        <p:pic>
          <p:nvPicPr>
            <p:cNvPr id="82" name="Picture 12" descr="https://snarfed.org/app_engine_logo_final.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4793798" y="5738337"/>
              <a:ext cx="386391" cy="300030"/>
            </a:xfrm>
            <a:prstGeom prst="rect">
              <a:avLst/>
            </a:prstGeom>
            <a:noFill/>
            <a:extLst>
              <a:ext uri="{909E8E84-426E-40dd-AFC4-6F175D3DCCD1}">
                <a14:hiddenFill xmlns:a14="http://schemas.microsoft.com/office/drawing/2010/main" xmlns="">
                  <a:solidFill>
                    <a:srgbClr val="FFFFFF"/>
                  </a:solidFill>
                </a14:hiddenFill>
              </a:ext>
            </a:extLst>
          </p:spPr>
        </p:pic>
        <p:pic>
          <p:nvPicPr>
            <p:cNvPr id="83" name="Picture 14" descr="http://blog.pivotal.io/wp-content/uploads/2014/09/featured-pcf.png"/>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6200747" y="5642236"/>
              <a:ext cx="443106" cy="443106"/>
            </a:xfrm>
            <a:prstGeom prst="rect">
              <a:avLst/>
            </a:prstGeom>
            <a:noFill/>
            <a:extLst>
              <a:ext uri="{909E8E84-426E-40dd-AFC4-6F175D3DCCD1}">
                <a14:hiddenFill xmlns:a14="http://schemas.microsoft.com/office/drawing/2010/main" xmlns="">
                  <a:solidFill>
                    <a:srgbClr val="FFFFFF"/>
                  </a:solidFill>
                </a14:hiddenFill>
              </a:ext>
            </a:extLst>
          </p:spPr>
        </p:pic>
        <p:pic>
          <p:nvPicPr>
            <p:cNvPr id="84" name="Picture 16" descr="http://upload.wikimedia.org/wikipedia/en/thumb/3/3a/OpenShift-LogoType.svg/1024px-OpenShift-LogoType.svg.png"/>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4524380" y="5218358"/>
              <a:ext cx="468238" cy="468238"/>
            </a:xfrm>
            <a:prstGeom prst="rect">
              <a:avLst/>
            </a:prstGeom>
            <a:noFill/>
            <a:extLst>
              <a:ext uri="{909E8E84-426E-40dd-AFC4-6F175D3DCCD1}">
                <a14:hiddenFill xmlns:a14="http://schemas.microsoft.com/office/drawing/2010/main" xmlns="">
                  <a:solidFill>
                    <a:srgbClr val="FFFFFF"/>
                  </a:solidFill>
                </a14:hiddenFill>
              </a:ext>
            </a:extLst>
          </p:spPr>
        </p:pic>
        <p:pic>
          <p:nvPicPr>
            <p:cNvPr id="85" name="Picture 18" descr="http://www.infor.com/design2012/images/primages/IBMCloud_PressRelease_614x261.jpg"/>
            <p:cNvPicPr>
              <a:picLocks noChangeAspect="1" noChangeArrowheads="1"/>
            </p:cNvPicPr>
            <p:nvPr/>
          </p:nvPicPr>
          <p:blipFill rotWithShape="1">
            <a:blip r:embed="rId17" cstate="screen">
              <a:clrChange>
                <a:clrFrom>
                  <a:srgbClr val="F0F0F0"/>
                </a:clrFrom>
                <a:clrTo>
                  <a:srgbClr val="F0F0F0">
                    <a:alpha val="0"/>
                  </a:srgbClr>
                </a:clrTo>
              </a:clrChange>
              <a:extLst>
                <a:ext uri="{28A0092B-C50C-407E-A947-70E740481C1C}">
                  <a14:useLocalDpi xmlns:a14="http://schemas.microsoft.com/office/drawing/2010/main"/>
                </a:ext>
              </a:extLst>
            </a:blip>
            <a:srcRect/>
            <a:stretch/>
          </p:blipFill>
          <p:spPr bwMode="auto">
            <a:xfrm>
              <a:off x="6143456" y="5097640"/>
              <a:ext cx="500397" cy="488036"/>
            </a:xfrm>
            <a:prstGeom prst="rect">
              <a:avLst/>
            </a:prstGeom>
            <a:noFill/>
            <a:extLst>
              <a:ext uri="{909E8E84-426E-40dd-AFC4-6F175D3DCCD1}">
                <a14:hiddenFill xmlns:a14="http://schemas.microsoft.com/office/drawing/2010/main" xmlns="">
                  <a:solidFill>
                    <a:srgbClr val="FFFFFF"/>
                  </a:solidFill>
                </a14:hiddenFill>
              </a:ext>
            </a:extLst>
          </p:spPr>
        </p:pic>
        <p:pic>
          <p:nvPicPr>
            <p:cNvPr id="86" name="Picture 20" descr="http://blog-assets.newrelic.com/wp-content/uploads/engine_yard_logo.jpg"/>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5582430" y="5594027"/>
              <a:ext cx="300157" cy="491315"/>
            </a:xfrm>
            <a:prstGeom prst="rect">
              <a:avLst/>
            </a:prstGeom>
            <a:noFill/>
            <a:extLst>
              <a:ext uri="{909E8E84-426E-40dd-AFC4-6F175D3DCCD1}">
                <a14:hiddenFill xmlns:a14="http://schemas.microsoft.com/office/drawing/2010/main" xmlns="">
                  <a:solidFill>
                    <a:srgbClr val="FFFFFF"/>
                  </a:solidFill>
                </a14:hiddenFill>
              </a:ext>
            </a:extLst>
          </p:spPr>
        </p:pic>
        <p:pic>
          <p:nvPicPr>
            <p:cNvPr id="87" name="Picture 22" descr="http://www.coloandcloud.com/wp-content/uploads/2012/06/LongJump-Logo.png"/>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5083644" y="5203818"/>
              <a:ext cx="633181" cy="349062"/>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89" name="Rounded Rectangle 88"/>
          <p:cNvSpPr/>
          <p:nvPr/>
        </p:nvSpPr>
        <p:spPr bwMode="auto">
          <a:xfrm>
            <a:off x="5206565" y="2049543"/>
            <a:ext cx="2133155" cy="2885162"/>
          </a:xfrm>
          <a:prstGeom prst="roundRect">
            <a:avLst>
              <a:gd name="adj" fmla="val 8775"/>
            </a:avLst>
          </a:prstGeom>
          <a:solidFill>
            <a:schemeClr val="bg1"/>
          </a:solidFill>
          <a:ln w="635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lIns="31652" tIns="189914" rIns="0" bIns="0" rtlCol="0" anchor="t" anchorCtr="0"/>
          <a:lstStyle/>
          <a:p>
            <a:pPr defTabSz="633062" eaLnBrk="0" fontAlgn="base" hangingPunct="0">
              <a:lnSpc>
                <a:spcPct val="85000"/>
              </a:lnSpc>
              <a:spcBef>
                <a:spcPts val="139"/>
              </a:spcBef>
              <a:spcAft>
                <a:spcPts val="139"/>
              </a:spcAft>
            </a:pPr>
            <a:endParaRPr lang="en-US" sz="1108" b="1" dirty="0"/>
          </a:p>
        </p:txBody>
      </p:sp>
      <p:pic>
        <p:nvPicPr>
          <p:cNvPr id="90" name="Picture 4" descr="http://blogcdn.uber.com/wp-content/uploads/2011/12/New-Logo-Vertical-Dark.jpg"/>
          <p:cNvPicPr>
            <a:picLocks noChangeAspect="1" noChangeArrowheads="1"/>
          </p:cNvPicPr>
          <p:nvPr/>
        </p:nvPicPr>
        <p:blipFill>
          <a:blip r:embed="rId2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329665" y="2120580"/>
            <a:ext cx="379204" cy="379204"/>
          </a:xfrm>
          <a:prstGeom prst="rect">
            <a:avLst/>
          </a:prstGeom>
          <a:noFill/>
          <a:extLst>
            <a:ext uri="{909E8E84-426E-40dd-AFC4-6F175D3DCCD1}">
              <a14:hiddenFill xmlns:a14="http://schemas.microsoft.com/office/drawing/2010/main" xmlns="">
                <a:solidFill>
                  <a:srgbClr val="FFFFFF"/>
                </a:solidFill>
              </a14:hiddenFill>
            </a:ext>
          </a:extLst>
        </p:spPr>
      </p:pic>
      <p:pic>
        <p:nvPicPr>
          <p:cNvPr id="91" name="Picture 42" descr="https://www.mint.com/sites/default/files/logo_noreflect.jpg"/>
          <p:cNvPicPr>
            <a:picLocks noChangeAspect="1" noChangeArrowheads="1"/>
          </p:cNvPicPr>
          <p:nvPr/>
        </p:nvPicPr>
        <p:blipFill rotWithShape="1">
          <a:blip r:embed="rId21" cstate="screen">
            <a:extLst>
              <a:ext uri="{28A0092B-C50C-407E-A947-70E740481C1C}">
                <a14:useLocalDpi xmlns:a14="http://schemas.microsoft.com/office/drawing/2010/main"/>
              </a:ext>
            </a:extLst>
          </a:blip>
          <a:srcRect/>
          <a:stretch/>
        </p:blipFill>
        <p:spPr bwMode="auto">
          <a:xfrm>
            <a:off x="5935109" y="2310712"/>
            <a:ext cx="466599" cy="205967"/>
          </a:xfrm>
          <a:prstGeom prst="rect">
            <a:avLst/>
          </a:prstGeom>
          <a:noFill/>
          <a:extLst>
            <a:ext uri="{909E8E84-426E-40dd-AFC4-6F175D3DCCD1}">
              <a14:hiddenFill xmlns:a14="http://schemas.microsoft.com/office/drawing/2010/main" xmlns="">
                <a:solidFill>
                  <a:srgbClr val="FFFFFF"/>
                </a:solidFill>
              </a14:hiddenFill>
            </a:ext>
          </a:extLst>
        </p:spPr>
      </p:pic>
      <p:pic>
        <p:nvPicPr>
          <p:cNvPr id="92" name="Picture 44" descr="http://upload.wikimedia.org/wikipedia/commons/thumb/6/69/Airbnb_Logo_B%C3%A9lo.svg/2000px-Airbnb_Logo_B%C3%A9lo.svg.png"/>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6538390" y="2596175"/>
            <a:ext cx="529754" cy="165548"/>
          </a:xfrm>
          <a:prstGeom prst="rect">
            <a:avLst/>
          </a:prstGeom>
          <a:noFill/>
          <a:extLst>
            <a:ext uri="{909E8E84-426E-40dd-AFC4-6F175D3DCCD1}">
              <a14:hiddenFill xmlns:a14="http://schemas.microsoft.com/office/drawing/2010/main" xmlns="">
                <a:solidFill>
                  <a:srgbClr val="FFFFFF"/>
                </a:solidFill>
              </a14:hiddenFill>
            </a:ext>
          </a:extLst>
        </p:spPr>
      </p:pic>
      <p:pic>
        <p:nvPicPr>
          <p:cNvPr id="93" name="Picture 46" descr="http://upload.wikimedia.org/wikipedia/en/thumb/9/9f/Twitter_bird_logo_2012.svg/1267px-Twitter_bird_logo_2012.svg.png"/>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6917618" y="2198229"/>
            <a:ext cx="198762" cy="160641"/>
          </a:xfrm>
          <a:prstGeom prst="rect">
            <a:avLst/>
          </a:prstGeom>
          <a:noFill/>
          <a:extLst>
            <a:ext uri="{909E8E84-426E-40dd-AFC4-6F175D3DCCD1}">
              <a14:hiddenFill xmlns:a14="http://schemas.microsoft.com/office/drawing/2010/main" xmlns="">
                <a:solidFill>
                  <a:srgbClr val="FFFFFF"/>
                </a:solidFill>
              </a14:hiddenFill>
            </a:ext>
          </a:extLst>
        </p:spPr>
      </p:pic>
      <p:pic>
        <p:nvPicPr>
          <p:cNvPr id="94" name="Picture 48" descr="https://www.xactlycorp.com/wp-content/uploads/2015/01/box-logo.png"/>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6555296" y="3495339"/>
            <a:ext cx="331669" cy="183001"/>
          </a:xfrm>
          <a:prstGeom prst="rect">
            <a:avLst/>
          </a:prstGeom>
          <a:noFill/>
          <a:extLst>
            <a:ext uri="{909E8E84-426E-40dd-AFC4-6F175D3DCCD1}">
              <a14:hiddenFill xmlns:a14="http://schemas.microsoft.com/office/drawing/2010/main" xmlns="">
                <a:solidFill>
                  <a:srgbClr val="FFFFFF"/>
                </a:solidFill>
              </a14:hiddenFill>
            </a:ext>
          </a:extLst>
        </p:spPr>
      </p:pic>
      <p:pic>
        <p:nvPicPr>
          <p:cNvPr id="95" name="Picture 50" descr="https://cdn.kastatic.org/images/khan-logo-vertical-transparent.png"/>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5383113" y="3226008"/>
            <a:ext cx="296278" cy="416121"/>
          </a:xfrm>
          <a:prstGeom prst="rect">
            <a:avLst/>
          </a:prstGeom>
          <a:noFill/>
          <a:extLst>
            <a:ext uri="{909E8E84-426E-40dd-AFC4-6F175D3DCCD1}">
              <a14:hiddenFill xmlns:a14="http://schemas.microsoft.com/office/drawing/2010/main" xmlns="">
                <a:solidFill>
                  <a:srgbClr val="FFFFFF"/>
                </a:solidFill>
              </a14:hiddenFill>
            </a:ext>
          </a:extLst>
        </p:spPr>
      </p:pic>
      <p:pic>
        <p:nvPicPr>
          <p:cNvPr id="96" name="Picture 52" descr="https://www.nyintl.net/uploads/imagebox/taskrabbit.png"/>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5348730" y="4540235"/>
            <a:ext cx="532200" cy="311717"/>
          </a:xfrm>
          <a:prstGeom prst="rect">
            <a:avLst/>
          </a:prstGeom>
          <a:noFill/>
          <a:extLst>
            <a:ext uri="{909E8E84-426E-40dd-AFC4-6F175D3DCCD1}">
              <a14:hiddenFill xmlns:a14="http://schemas.microsoft.com/office/drawing/2010/main" xmlns="">
                <a:solidFill>
                  <a:srgbClr val="FFFFFF"/>
                </a:solidFill>
              </a14:hiddenFill>
            </a:ext>
          </a:extLst>
        </p:spPr>
      </p:pic>
      <p:pic>
        <p:nvPicPr>
          <p:cNvPr id="97" name="Picture 54" descr="http://www.radlabsd.com/wp-content/uploads/2013/09/KS-1.jpg"/>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6241660" y="3853776"/>
            <a:ext cx="804456" cy="119060"/>
          </a:xfrm>
          <a:prstGeom prst="rect">
            <a:avLst/>
          </a:prstGeom>
          <a:noFill/>
          <a:extLst>
            <a:ext uri="{909E8E84-426E-40dd-AFC4-6F175D3DCCD1}">
              <a14:hiddenFill xmlns:a14="http://schemas.microsoft.com/office/drawing/2010/main" xmlns="">
                <a:solidFill>
                  <a:srgbClr val="FFFFFF"/>
                </a:solidFill>
              </a14:hiddenFill>
            </a:ext>
          </a:extLst>
        </p:spPr>
      </p:pic>
      <p:pic>
        <p:nvPicPr>
          <p:cNvPr id="98" name="Picture 56" descr="http://www.dream3d.co.uk/wp-content/uploads/2014/07/MakerBot-Logo.png"/>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5381009" y="4015792"/>
            <a:ext cx="1064915" cy="229098"/>
          </a:xfrm>
          <a:prstGeom prst="rect">
            <a:avLst/>
          </a:prstGeom>
          <a:noFill/>
          <a:extLst>
            <a:ext uri="{909E8E84-426E-40dd-AFC4-6F175D3DCCD1}">
              <a14:hiddenFill xmlns:a14="http://schemas.microsoft.com/office/drawing/2010/main" xmlns="">
                <a:solidFill>
                  <a:srgbClr val="FFFFFF"/>
                </a:solidFill>
              </a14:hiddenFill>
            </a:ext>
          </a:extLst>
        </p:spPr>
      </p:pic>
      <p:pic>
        <p:nvPicPr>
          <p:cNvPr id="99" name="Picture 58" descr="http://d0.awsstatic.com/logos/customers/spotify-logo-primary-horizontal-light-background-rgb.jpg"/>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6120121" y="3153157"/>
            <a:ext cx="563176" cy="218924"/>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60" descr="http://wundergroundmusic.com/wp-content/uploads/2014/07/soundcloud-logo.jpg"/>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5407876" y="2577150"/>
            <a:ext cx="365815" cy="208514"/>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62" descr="http://wecai.org/wordpress/wp-content/uploads/2011/12/square-300x128.jpg"/>
          <p:cNvPicPr>
            <a:picLocks noChangeAspect="1" noChangeArrowheads="1"/>
          </p:cNvPicPr>
          <p:nvPr/>
        </p:nvPicPr>
        <p:blipFill rotWithShape="1">
          <a:blip r:embed="rId31" cstate="screen">
            <a:extLst>
              <a:ext uri="{28A0092B-C50C-407E-A947-70E740481C1C}">
                <a14:useLocalDpi xmlns:a14="http://schemas.microsoft.com/office/drawing/2010/main"/>
              </a:ext>
            </a:extLst>
          </a:blip>
          <a:srcRect l="-857"/>
          <a:stretch/>
        </p:blipFill>
        <p:spPr bwMode="auto">
          <a:xfrm>
            <a:off x="5378972" y="2899777"/>
            <a:ext cx="789437" cy="225793"/>
          </a:xfrm>
          <a:prstGeom prst="rect">
            <a:avLst/>
          </a:prstGeom>
          <a:noFill/>
          <a:extLst>
            <a:ext uri="{909E8E84-426E-40dd-AFC4-6F175D3DCCD1}">
              <a14:hiddenFill xmlns:a14="http://schemas.microsoft.com/office/drawing/2010/main" xmlns="">
                <a:solidFill>
                  <a:srgbClr val="FFFFFF"/>
                </a:solidFill>
              </a14:hiddenFill>
            </a:ext>
          </a:extLst>
        </p:spPr>
      </p:pic>
      <p:pic>
        <p:nvPicPr>
          <p:cNvPr id="102" name="Picture 64" descr="http://www.h3dwallpapers.com/wp-content/uploads/2014/12/Pinterest_Logo_Png_01.png"/>
          <p:cNvPicPr>
            <a:picLocks noChangeAspect="1" noChangeArrowheads="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6040632" y="4511039"/>
            <a:ext cx="220876" cy="220876"/>
          </a:xfrm>
          <a:prstGeom prst="rect">
            <a:avLst/>
          </a:prstGeom>
          <a:noFill/>
          <a:extLst>
            <a:ext uri="{909E8E84-426E-40dd-AFC4-6F175D3DCCD1}">
              <a14:hiddenFill xmlns:a14="http://schemas.microsoft.com/office/drawing/2010/main" xmlns="">
                <a:solidFill>
                  <a:srgbClr val="FFFFFF"/>
                </a:solidFill>
              </a14:hiddenFill>
            </a:ext>
          </a:extLst>
        </p:spPr>
      </p:pic>
      <p:pic>
        <p:nvPicPr>
          <p:cNvPr id="103" name="Picture 66" descr="https://pbs.twimg.com/profile_images/1550954462/instagramIcon_400x400.png"/>
          <p:cNvPicPr>
            <a:picLocks noChangeAspect="1" noChangeArrowheads="1"/>
          </p:cNvPicPr>
          <p:nvPr/>
        </p:nvPicPr>
        <p:blipFill>
          <a:blip r:embed="rId33" cstate="screen">
            <a:extLst>
              <a:ext uri="{28A0092B-C50C-407E-A947-70E740481C1C}">
                <a14:useLocalDpi xmlns:a14="http://schemas.microsoft.com/office/drawing/2010/main"/>
              </a:ext>
            </a:extLst>
          </a:blip>
          <a:srcRect/>
          <a:stretch>
            <a:fillRect/>
          </a:stretch>
        </p:blipFill>
        <p:spPr bwMode="auto">
          <a:xfrm>
            <a:off x="6904136" y="2891341"/>
            <a:ext cx="192666" cy="192666"/>
          </a:xfrm>
          <a:prstGeom prst="rect">
            <a:avLst/>
          </a:prstGeom>
          <a:noFill/>
          <a:extLst>
            <a:ext uri="{909E8E84-426E-40dd-AFC4-6F175D3DCCD1}">
              <a14:hiddenFill xmlns:a14="http://schemas.microsoft.com/office/drawing/2010/main" xmlns="">
                <a:solidFill>
                  <a:srgbClr val="FFFFFF"/>
                </a:solidFill>
              </a14:hiddenFill>
            </a:ext>
          </a:extLst>
        </p:spPr>
      </p:pic>
      <p:pic>
        <p:nvPicPr>
          <p:cNvPr id="104" name="Picture 68" descr="http://upload.wikimedia.org/wikipedia/en/d/d4/Fitbit_logo.jpg"/>
          <p:cNvPicPr>
            <a:picLocks noChangeAspect="1" noChangeArrowheads="1"/>
          </p:cNvPicPr>
          <p:nvPr/>
        </p:nvPicPr>
        <p:blipFill>
          <a:blip r:embed="rId34" cstate="screen">
            <a:extLst>
              <a:ext uri="{28A0092B-C50C-407E-A947-70E740481C1C}">
                <a14:useLocalDpi xmlns:a14="http://schemas.microsoft.com/office/drawing/2010/main"/>
              </a:ext>
            </a:extLst>
          </a:blip>
          <a:srcRect/>
          <a:stretch>
            <a:fillRect/>
          </a:stretch>
        </p:blipFill>
        <p:spPr bwMode="auto">
          <a:xfrm>
            <a:off x="6263247" y="4306448"/>
            <a:ext cx="720457" cy="185749"/>
          </a:xfrm>
          <a:prstGeom prst="rect">
            <a:avLst/>
          </a:prstGeom>
          <a:noFill/>
          <a:extLst>
            <a:ext uri="{909E8E84-426E-40dd-AFC4-6F175D3DCCD1}">
              <a14:hiddenFill xmlns:a14="http://schemas.microsoft.com/office/drawing/2010/main" xmlns="">
                <a:solidFill>
                  <a:srgbClr val="FFFFFF"/>
                </a:solidFill>
              </a14:hiddenFill>
            </a:ext>
          </a:extLst>
        </p:spPr>
      </p:pic>
      <p:pic>
        <p:nvPicPr>
          <p:cNvPr id="105" name="Picture 70" descr="http://kaijupop.com/wp-content/uploads/2012/07/zynga-logo.png"/>
          <p:cNvPicPr>
            <a:picLocks noChangeAspect="1" noChangeArrowheads="1"/>
          </p:cNvPicPr>
          <p:nvPr/>
        </p:nvPicPr>
        <p:blipFill>
          <a:blip r:embed="rId35" cstate="screen">
            <a:extLst>
              <a:ext uri="{28A0092B-C50C-407E-A947-70E740481C1C}">
                <a14:useLocalDpi xmlns:a14="http://schemas.microsoft.com/office/drawing/2010/main"/>
              </a:ext>
            </a:extLst>
          </a:blip>
          <a:srcRect/>
          <a:stretch>
            <a:fillRect/>
          </a:stretch>
        </p:blipFill>
        <p:spPr bwMode="auto">
          <a:xfrm>
            <a:off x="6487521" y="4716370"/>
            <a:ext cx="563176" cy="138260"/>
          </a:xfrm>
          <a:prstGeom prst="rect">
            <a:avLst/>
          </a:prstGeom>
          <a:noFill/>
          <a:extLst>
            <a:ext uri="{909E8E84-426E-40dd-AFC4-6F175D3DCCD1}">
              <a14:hiddenFill xmlns:a14="http://schemas.microsoft.com/office/drawing/2010/main" xmlns="">
                <a:solidFill>
                  <a:srgbClr val="FFFFFF"/>
                </a:solidFill>
              </a14:hiddenFill>
            </a:ext>
          </a:extLst>
        </p:spPr>
      </p:pic>
      <p:sp>
        <p:nvSpPr>
          <p:cNvPr id="107" name="Right Brace 106"/>
          <p:cNvSpPr/>
          <p:nvPr/>
        </p:nvSpPr>
        <p:spPr bwMode="auto">
          <a:xfrm>
            <a:off x="4386439" y="2203591"/>
            <a:ext cx="362683" cy="2417885"/>
          </a:xfrm>
          <a:prstGeom prst="rightBrace">
            <a:avLst>
              <a:gd name="adj1" fmla="val 39285"/>
              <a:gd name="adj2" fmla="val 50000"/>
            </a:avLst>
          </a:prstGeom>
          <a:solidFill>
            <a:schemeClr val="bg1"/>
          </a:solidFill>
          <a:ln w="6350" cap="flat" cmpd="sng" algn="ctr">
            <a:noFill/>
            <a:prstDash val="solid"/>
            <a:round/>
            <a:headEnd type="none" w="med" len="med"/>
            <a:tailEnd type="none" w="med" len="med"/>
          </a:ln>
          <a:effectLst>
            <a:outerShdw blurRad="50800" dist="38100" algn="l" rotWithShape="0">
              <a:prstClr val="black">
                <a:alpha val="40000"/>
              </a:prstClr>
            </a:outerShdw>
          </a:effectLst>
        </p:spPr>
        <p:txBody>
          <a:bodyPr rtlCol="0" anchor="ctr"/>
          <a:lstStyle/>
          <a:p>
            <a:pPr algn="ctr"/>
            <a:endParaRPr lang="en-US" sz="1108" dirty="0"/>
          </a:p>
        </p:txBody>
      </p:sp>
      <p:pic>
        <p:nvPicPr>
          <p:cNvPr id="2" name="Image 1"/>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2333715" y="2757702"/>
            <a:ext cx="272055" cy="272055"/>
          </a:xfrm>
          <a:prstGeom prst="rect">
            <a:avLst/>
          </a:prstGeom>
        </p:spPr>
      </p:pic>
      <p:pic>
        <p:nvPicPr>
          <p:cNvPr id="3" name="Image 2"/>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2689438" y="2601193"/>
            <a:ext cx="311918" cy="311918"/>
          </a:xfrm>
          <a:prstGeom prst="rect">
            <a:avLst/>
          </a:prstGeom>
        </p:spPr>
      </p:pic>
      <p:pic>
        <p:nvPicPr>
          <p:cNvPr id="5" name="Image 4"/>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2806084" y="3061134"/>
            <a:ext cx="313994" cy="332846"/>
          </a:xfrm>
          <a:prstGeom prst="rect">
            <a:avLst/>
          </a:prstGeom>
        </p:spPr>
      </p:pic>
      <p:pic>
        <p:nvPicPr>
          <p:cNvPr id="6" name="Image 5"/>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3349947" y="2503284"/>
            <a:ext cx="413804" cy="413804"/>
          </a:xfrm>
          <a:prstGeom prst="rect">
            <a:avLst/>
          </a:prstGeom>
        </p:spPr>
      </p:pic>
      <p:pic>
        <p:nvPicPr>
          <p:cNvPr id="7" name="Image 6"/>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3031536" y="2678611"/>
            <a:ext cx="278168" cy="278168"/>
          </a:xfrm>
          <a:prstGeom prst="rect">
            <a:avLst/>
          </a:prstGeom>
        </p:spPr>
      </p:pic>
      <p:pic>
        <p:nvPicPr>
          <p:cNvPr id="57" name="Image 56"/>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5607268" y="3626179"/>
            <a:ext cx="547322" cy="307868"/>
          </a:xfrm>
          <a:prstGeom prst="rect">
            <a:avLst/>
          </a:prstGeom>
        </p:spPr>
      </p:pic>
    </p:spTree>
    <p:extLst>
      <p:ext uri="{BB962C8B-B14F-4D97-AF65-F5344CB8AC3E}">
        <p14:creationId xmlns:p14="http://schemas.microsoft.com/office/powerpoint/2010/main" val="36142299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Lesson </a:t>
            </a:r>
            <a:r>
              <a:rPr lang="en-US" dirty="0" smtClean="0"/>
              <a:t>Objectives</a:t>
            </a:r>
            <a:endParaRPr lang="en-US" dirty="0"/>
          </a:p>
        </p:txBody>
      </p:sp>
      <p:sp>
        <p:nvSpPr>
          <p:cNvPr id="4" name="Content Placeholder 3"/>
          <p:cNvSpPr>
            <a:spLocks noGrp="1"/>
          </p:cNvSpPr>
          <p:nvPr>
            <p:ph idx="1"/>
          </p:nvPr>
        </p:nvSpPr>
        <p:spPr/>
        <p:txBody>
          <a:bodyPr/>
          <a:lstStyle/>
          <a:p>
            <a:r>
              <a:rPr lang="en-US" dirty="0"/>
              <a:t>In this lesson, you will learn:</a:t>
            </a:r>
          </a:p>
          <a:p>
            <a:pPr lvl="1"/>
            <a:r>
              <a:rPr lang="en-US" dirty="0" smtClean="0"/>
              <a:t>Cloud </a:t>
            </a:r>
            <a:r>
              <a:rPr lang="en-US" dirty="0"/>
              <a:t>Native Approach</a:t>
            </a:r>
          </a:p>
          <a:p>
            <a:pPr lvl="1"/>
            <a:r>
              <a:rPr lang="en-US" dirty="0"/>
              <a:t>Purpose of Cloud Native</a:t>
            </a:r>
          </a:p>
          <a:p>
            <a:pPr lvl="1"/>
            <a:r>
              <a:rPr lang="en-US" dirty="0" smtClean="0"/>
              <a:t>Benefits </a:t>
            </a:r>
            <a:r>
              <a:rPr lang="en-US" dirty="0"/>
              <a:t>of Cloud </a:t>
            </a:r>
            <a:r>
              <a:rPr lang="en-US" dirty="0" smtClean="0"/>
              <a:t>native</a:t>
            </a:r>
          </a:p>
          <a:p>
            <a:pPr lvl="1"/>
            <a:r>
              <a:rPr lang="en-US" dirty="0"/>
              <a:t>What are </a:t>
            </a:r>
            <a:r>
              <a:rPr lang="en-US" dirty="0" smtClean="0"/>
              <a:t>companies </a:t>
            </a:r>
            <a:r>
              <a:rPr lang="en-US" dirty="0"/>
              <a:t>doing differently to improve IT agility using Cloud </a:t>
            </a:r>
            <a:r>
              <a:rPr lang="en-US" dirty="0" smtClean="0"/>
              <a:t>Native</a:t>
            </a:r>
          </a:p>
          <a:p>
            <a:pPr lvl="1"/>
            <a:r>
              <a:rPr lang="en-US" dirty="0" smtClean="0"/>
              <a:t> What is 12 Factor APP</a:t>
            </a:r>
          </a:p>
          <a:p>
            <a:pPr marL="174625" lvl="1" indent="0">
              <a:buNone/>
            </a:pPr>
            <a:endParaRPr lang="en-US" dirty="0"/>
          </a:p>
          <a:p>
            <a:pPr marL="174625" lvl="1" indent="0">
              <a:buNone/>
            </a:pPr>
            <a:endParaRPr lang="en-US" dirty="0"/>
          </a:p>
          <a:p>
            <a:pPr marL="0" indent="0">
              <a:buNone/>
            </a:pP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33074" y="1851086"/>
            <a:ext cx="3367928" cy="1798854"/>
          </a:xfrm>
          <a:prstGeom prst="rect">
            <a:avLst/>
          </a:prstGeom>
        </p:spPr>
      </p:pic>
      <p:sp>
        <p:nvSpPr>
          <p:cNvPr id="4" name="Title 3"/>
          <p:cNvSpPr>
            <a:spLocks noGrp="1"/>
          </p:cNvSpPr>
          <p:nvPr>
            <p:ph type="title"/>
          </p:nvPr>
        </p:nvSpPr>
        <p:spPr>
          <a:xfrm>
            <a:off x="298516" y="493220"/>
            <a:ext cx="8415404" cy="333045"/>
          </a:xfrm>
        </p:spPr>
        <p:txBody>
          <a:bodyPr>
            <a:normAutofit fontScale="90000"/>
          </a:bodyPr>
          <a:lstStyle/>
          <a:p>
            <a:r>
              <a:rPr lang="en-US" dirty="0"/>
              <a:t>What are Cloud Native companies doing differently to improve IT agility, </a:t>
            </a:r>
            <a:r>
              <a:rPr lang="en-US" dirty="0" smtClean="0"/>
              <a:t>improve </a:t>
            </a:r>
            <a:r>
              <a:rPr lang="en-US" dirty="0"/>
              <a:t>time-to-market and reduce system costs?</a:t>
            </a:r>
          </a:p>
        </p:txBody>
      </p:sp>
      <p:sp>
        <p:nvSpPr>
          <p:cNvPr id="5" name="Content Placeholder 4"/>
          <p:cNvSpPr>
            <a:spLocks noGrp="1"/>
          </p:cNvSpPr>
          <p:nvPr>
            <p:ph idx="1"/>
          </p:nvPr>
        </p:nvSpPr>
        <p:spPr/>
        <p:txBody>
          <a:bodyPr/>
          <a:lstStyle/>
          <a:p>
            <a:pPr defTabSz="685796" eaLnBrk="0" fontAlgn="base" hangingPunct="0">
              <a:spcBef>
                <a:spcPct val="0"/>
              </a:spcBef>
              <a:spcAft>
                <a:spcPct val="0"/>
              </a:spcAft>
            </a:pPr>
            <a:endParaRPr lang="en-US" sz="1108" dirty="0">
              <a:cs typeface="Arial" charset="0"/>
            </a:endParaRPr>
          </a:p>
          <a:p>
            <a:pPr defTabSz="685796" eaLnBrk="0" fontAlgn="base" hangingPunct="0">
              <a:spcBef>
                <a:spcPct val="0"/>
              </a:spcBef>
              <a:spcAft>
                <a:spcPct val="0"/>
              </a:spcAft>
            </a:pPr>
            <a:r>
              <a:rPr lang="en-US" sz="1108" dirty="0">
                <a:cs typeface="Arial" charset="0"/>
              </a:rPr>
              <a:t>Continuous Delivery Automation, Continuous Deployment</a:t>
            </a:r>
          </a:p>
          <a:p>
            <a:pPr defTabSz="685796" eaLnBrk="0" fontAlgn="base" hangingPunct="0">
              <a:spcBef>
                <a:spcPct val="0"/>
              </a:spcBef>
              <a:spcAft>
                <a:spcPct val="0"/>
              </a:spcAft>
            </a:pPr>
            <a:r>
              <a:rPr lang="en-US" sz="1108" dirty="0">
                <a:cs typeface="Arial" charset="0"/>
              </a:rPr>
              <a:t>Hybrid Cloud (public / private, multiple public clouds…)</a:t>
            </a:r>
          </a:p>
          <a:p>
            <a:pPr defTabSz="685796" eaLnBrk="0" fontAlgn="base" hangingPunct="0">
              <a:spcBef>
                <a:spcPct val="0"/>
              </a:spcBef>
              <a:spcAft>
                <a:spcPct val="0"/>
              </a:spcAft>
            </a:pPr>
            <a:r>
              <a:rPr lang="en-US" sz="1108" dirty="0" smtClean="0">
                <a:cs typeface="Arial" charset="0"/>
              </a:rPr>
              <a:t>Dynamic </a:t>
            </a:r>
            <a:r>
              <a:rPr lang="en-US" sz="1108" dirty="0">
                <a:cs typeface="Arial" charset="0"/>
              </a:rPr>
              <a:t>Infrastructure, Blue/Green deployments…</a:t>
            </a:r>
          </a:p>
          <a:p>
            <a:pPr defTabSz="685796" eaLnBrk="0" fontAlgn="base" hangingPunct="0">
              <a:spcBef>
                <a:spcPct val="0"/>
              </a:spcBef>
              <a:spcAft>
                <a:spcPct val="0"/>
              </a:spcAft>
            </a:pPr>
            <a:r>
              <a:rPr lang="en-US" sz="1108" dirty="0">
                <a:cs typeface="Arial" charset="0"/>
              </a:rPr>
              <a:t>Automated Provisioning &amp; Deployment</a:t>
            </a:r>
          </a:p>
          <a:p>
            <a:pPr defTabSz="685796" eaLnBrk="0" fontAlgn="base" hangingPunct="0">
              <a:spcBef>
                <a:spcPct val="0"/>
              </a:spcBef>
              <a:spcAft>
                <a:spcPct val="0"/>
              </a:spcAft>
            </a:pPr>
            <a:r>
              <a:rPr lang="en-US" sz="1108" dirty="0">
                <a:cs typeface="Arial" charset="0"/>
              </a:rPr>
              <a:t>New Generation Software Frameworks</a:t>
            </a:r>
          </a:p>
          <a:p>
            <a:pPr defTabSz="685796" eaLnBrk="0" fontAlgn="base" hangingPunct="0">
              <a:spcBef>
                <a:spcPct val="0"/>
              </a:spcBef>
              <a:spcAft>
                <a:spcPct val="0"/>
              </a:spcAft>
            </a:pPr>
            <a:r>
              <a:rPr lang="en-US" sz="1108" dirty="0">
                <a:cs typeface="Arial" charset="0"/>
              </a:rPr>
              <a:t>Agile, BDD</a:t>
            </a:r>
          </a:p>
          <a:p>
            <a:pPr defTabSz="685796" eaLnBrk="0" fontAlgn="base" hangingPunct="0">
              <a:spcBef>
                <a:spcPct val="0"/>
              </a:spcBef>
              <a:spcAft>
                <a:spcPct val="0"/>
              </a:spcAft>
            </a:pPr>
            <a:r>
              <a:rPr lang="en-US" sz="1108" dirty="0">
                <a:cs typeface="Arial" charset="0"/>
              </a:rPr>
              <a:t>Immutable Infrastructure, Containers…</a:t>
            </a:r>
          </a:p>
          <a:p>
            <a:pPr defTabSz="685796" eaLnBrk="0" fontAlgn="base" hangingPunct="0">
              <a:spcBef>
                <a:spcPct val="0"/>
              </a:spcBef>
              <a:spcAft>
                <a:spcPct val="0"/>
              </a:spcAft>
            </a:pPr>
            <a:r>
              <a:rPr lang="en-US" sz="1108" dirty="0">
                <a:cs typeface="Arial" charset="0"/>
              </a:rPr>
              <a:t>Hybrid Architectures (IaaS, PaaS, SaaS…)</a:t>
            </a:r>
          </a:p>
          <a:p>
            <a:pPr defTabSz="685796" eaLnBrk="0" fontAlgn="base" hangingPunct="0">
              <a:spcBef>
                <a:spcPct val="0"/>
              </a:spcBef>
              <a:spcAft>
                <a:spcPct val="0"/>
              </a:spcAft>
            </a:pPr>
            <a:r>
              <a:rPr lang="en-US" sz="1108" dirty="0">
                <a:cs typeface="Arial" charset="0"/>
              </a:rPr>
              <a:t>Cloud Elasticity, Auto-scaling, Machine Recycling, rolling updates…</a:t>
            </a:r>
          </a:p>
          <a:p>
            <a:pPr defTabSz="685796" eaLnBrk="0" fontAlgn="base" hangingPunct="0">
              <a:spcBef>
                <a:spcPct val="0"/>
              </a:spcBef>
              <a:spcAft>
                <a:spcPct val="0"/>
              </a:spcAft>
            </a:pPr>
            <a:r>
              <a:rPr lang="en-US" sz="1108" dirty="0">
                <a:cs typeface="Arial" charset="0"/>
              </a:rPr>
              <a:t>Microservices Architectures &amp; Elastic Enterprise Platforms…</a:t>
            </a:r>
          </a:p>
          <a:p>
            <a:pPr defTabSz="685796" eaLnBrk="0" fontAlgn="base" hangingPunct="0">
              <a:spcBef>
                <a:spcPct val="0"/>
              </a:spcBef>
              <a:spcAft>
                <a:spcPct val="0"/>
              </a:spcAft>
            </a:pPr>
            <a:r>
              <a:rPr lang="en-US" sz="1108" dirty="0">
                <a:cs typeface="Arial" charset="0"/>
              </a:rPr>
              <a:t>…</a:t>
            </a:r>
          </a:p>
          <a:p>
            <a:endParaRPr lang="en-US" sz="1385" dirty="0"/>
          </a:p>
          <a:p>
            <a:r>
              <a:rPr lang="en-US" sz="1385" dirty="0"/>
              <a:t>These can be used independently but are complementary and when used all together, they provide the ideal context for delivering solutions at Cloud speed.</a:t>
            </a:r>
          </a:p>
          <a:p>
            <a:r>
              <a:rPr lang="en-US" sz="1385" dirty="0"/>
              <a:t>We will collectively call this “</a:t>
            </a:r>
            <a:r>
              <a:rPr lang="en-US" sz="1661" b="1" dirty="0"/>
              <a:t>Cloud Native</a:t>
            </a:r>
            <a:r>
              <a:rPr lang="en-US" sz="1385" dirty="0"/>
              <a:t>” application delivery.</a:t>
            </a:r>
          </a:p>
        </p:txBody>
      </p:sp>
    </p:spTree>
    <p:extLst>
      <p:ext uri="{BB962C8B-B14F-4D97-AF65-F5344CB8AC3E}">
        <p14:creationId xmlns:p14="http://schemas.microsoft.com/office/powerpoint/2010/main" val="1554271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3.5 </a:t>
            </a:r>
            <a:r>
              <a:rPr lang="en-US" sz="1200" dirty="0"/>
              <a:t>: What is 12 Factor APP</a:t>
            </a:r>
            <a:r>
              <a:rPr lang="en-US" dirty="0"/>
              <a:t/>
            </a:r>
            <a:br>
              <a:rPr lang="en-US" dirty="0"/>
            </a:br>
            <a:r>
              <a:rPr lang="en-US" dirty="0"/>
              <a:t/>
            </a:r>
            <a:br>
              <a:rPr lang="en-US" dirty="0"/>
            </a:br>
            <a:r>
              <a:rPr lang="en-US" dirty="0" smtClean="0"/>
              <a:t>What is 12 Factor App ?</a:t>
            </a:r>
            <a:endParaRPr lang="en-US" dirty="0"/>
          </a:p>
        </p:txBody>
      </p:sp>
      <p:sp>
        <p:nvSpPr>
          <p:cNvPr id="3" name="Content Placeholder 2"/>
          <p:cNvSpPr>
            <a:spLocks noGrp="1"/>
          </p:cNvSpPr>
          <p:nvPr>
            <p:ph idx="1"/>
          </p:nvPr>
        </p:nvSpPr>
        <p:spPr>
          <a:xfrm>
            <a:off x="611560" y="1641149"/>
            <a:ext cx="7992888" cy="4513077"/>
          </a:xfrm>
        </p:spPr>
        <p:txBody>
          <a:bodyPr>
            <a:normAutofit/>
          </a:bodyPr>
          <a:lstStyle/>
          <a:p>
            <a:r>
              <a:rPr lang="en-US" sz="1600" dirty="0" smtClean="0"/>
              <a:t>The </a:t>
            </a:r>
            <a:r>
              <a:rPr lang="en-US" sz="1600" dirty="0"/>
              <a:t>12-factor application </a:t>
            </a:r>
            <a:r>
              <a:rPr lang="en-US" sz="1600" dirty="0" smtClean="0"/>
              <a:t>methodology is to build Software-As-a-Service </a:t>
            </a:r>
          </a:p>
          <a:p>
            <a:pPr>
              <a:buNone/>
            </a:pPr>
            <a:r>
              <a:rPr lang="en-US" sz="1600" dirty="0"/>
              <a:t> </a:t>
            </a:r>
            <a:r>
              <a:rPr lang="en-US" sz="1600" dirty="0" smtClean="0"/>
              <a:t> in Cloud.</a:t>
            </a:r>
          </a:p>
          <a:p>
            <a:pPr>
              <a:buNone/>
            </a:pPr>
            <a:endParaRPr lang="en-US" sz="1600" dirty="0"/>
          </a:p>
        </p:txBody>
      </p:sp>
      <p:pic>
        <p:nvPicPr>
          <p:cNvPr id="7" name="Picture 6"/>
          <p:cNvPicPr>
            <a:picLocks noChangeAspect="1"/>
          </p:cNvPicPr>
          <p:nvPr/>
        </p:nvPicPr>
        <p:blipFill>
          <a:blip r:embed="rId3"/>
          <a:stretch>
            <a:fillRect/>
          </a:stretch>
        </p:blipFill>
        <p:spPr>
          <a:xfrm>
            <a:off x="517016" y="2357610"/>
            <a:ext cx="8181975" cy="2306831"/>
          </a:xfrm>
          <a:prstGeom prst="rect">
            <a:avLst/>
          </a:prstGeom>
        </p:spPr>
      </p:pic>
    </p:spTree>
    <p:extLst>
      <p:ext uri="{BB962C8B-B14F-4D97-AF65-F5344CB8AC3E}">
        <p14:creationId xmlns:p14="http://schemas.microsoft.com/office/powerpoint/2010/main" val="17117628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316" y="236414"/>
            <a:ext cx="8262453" cy="863601"/>
          </a:xfrm>
        </p:spPr>
        <p:txBody>
          <a:bodyPr/>
          <a:lstStyle/>
          <a:p>
            <a:r>
              <a:rPr lang="en-US" sz="1200" dirty="0" smtClean="0"/>
              <a:t>3.5 </a:t>
            </a:r>
            <a:r>
              <a:rPr lang="en-US" sz="1200" dirty="0"/>
              <a:t>: What is 12 Factor APP</a:t>
            </a:r>
            <a:r>
              <a:rPr lang="en-US" dirty="0"/>
              <a:t/>
            </a:r>
            <a:br>
              <a:rPr lang="en-US" dirty="0"/>
            </a:br>
            <a:r>
              <a:rPr lang="en-US" dirty="0" smtClean="0"/>
              <a:t>What is 12 Factor App ?</a:t>
            </a:r>
            <a:endParaRPr lang="en-US" dirty="0"/>
          </a:p>
        </p:txBody>
      </p:sp>
      <p:sp>
        <p:nvSpPr>
          <p:cNvPr id="3" name="Content Placeholder 2"/>
          <p:cNvSpPr>
            <a:spLocks noGrp="1"/>
          </p:cNvSpPr>
          <p:nvPr>
            <p:ph idx="1"/>
          </p:nvPr>
        </p:nvSpPr>
        <p:spPr>
          <a:xfrm>
            <a:off x="611560" y="1641149"/>
            <a:ext cx="7992888" cy="4513077"/>
          </a:xfrm>
        </p:spPr>
        <p:txBody>
          <a:bodyPr>
            <a:normAutofit/>
          </a:bodyPr>
          <a:lstStyle/>
          <a:p>
            <a:pPr>
              <a:buNone/>
            </a:pPr>
            <a:endParaRPr lang="en-US" sz="1600" dirty="0"/>
          </a:p>
        </p:txBody>
      </p:sp>
      <p:pic>
        <p:nvPicPr>
          <p:cNvPr id="5" name="Picture 4"/>
          <p:cNvPicPr>
            <a:picLocks noChangeAspect="1"/>
          </p:cNvPicPr>
          <p:nvPr/>
        </p:nvPicPr>
        <p:blipFill>
          <a:blip r:embed="rId3"/>
          <a:stretch>
            <a:fillRect/>
          </a:stretch>
        </p:blipFill>
        <p:spPr>
          <a:xfrm>
            <a:off x="-114045" y="1422481"/>
            <a:ext cx="9444098" cy="5435519"/>
          </a:xfrm>
          <a:prstGeom prst="rect">
            <a:avLst/>
          </a:prstGeom>
        </p:spPr>
      </p:pic>
    </p:spTree>
    <p:extLst>
      <p:ext uri="{BB962C8B-B14F-4D97-AF65-F5344CB8AC3E}">
        <p14:creationId xmlns:p14="http://schemas.microsoft.com/office/powerpoint/2010/main" val="34668146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3.5 </a:t>
            </a:r>
            <a:r>
              <a:rPr lang="en-US" sz="1200" dirty="0"/>
              <a:t>: What is 12 Factor APP</a:t>
            </a:r>
            <a:r>
              <a:rPr lang="en-US" dirty="0"/>
              <a:t/>
            </a:r>
            <a:br>
              <a:rPr lang="en-US" dirty="0"/>
            </a:br>
            <a:r>
              <a:rPr lang="en-US" dirty="0" smtClean="0"/>
              <a:t>What is 12 Factor App ?</a:t>
            </a:r>
            <a:endParaRPr lang="en-US" dirty="0"/>
          </a:p>
        </p:txBody>
      </p:sp>
      <p:sp>
        <p:nvSpPr>
          <p:cNvPr id="3" name="Content Placeholder 2"/>
          <p:cNvSpPr>
            <a:spLocks noGrp="1"/>
          </p:cNvSpPr>
          <p:nvPr>
            <p:ph idx="1"/>
          </p:nvPr>
        </p:nvSpPr>
        <p:spPr>
          <a:xfrm>
            <a:off x="611560" y="1641149"/>
            <a:ext cx="7992888" cy="4513077"/>
          </a:xfrm>
        </p:spPr>
        <p:txBody>
          <a:bodyPr>
            <a:normAutofit/>
          </a:bodyPr>
          <a:lstStyle/>
          <a:p>
            <a:pPr>
              <a:buNone/>
            </a:pPr>
            <a:endParaRPr lang="en-US" sz="1600" dirty="0"/>
          </a:p>
        </p:txBody>
      </p:sp>
      <p:pic>
        <p:nvPicPr>
          <p:cNvPr id="4" name="Picture 3"/>
          <p:cNvPicPr>
            <a:picLocks noChangeAspect="1"/>
          </p:cNvPicPr>
          <p:nvPr/>
        </p:nvPicPr>
        <p:blipFill>
          <a:blip r:embed="rId3"/>
          <a:stretch>
            <a:fillRect/>
          </a:stretch>
        </p:blipFill>
        <p:spPr>
          <a:xfrm>
            <a:off x="77118" y="1057619"/>
            <a:ext cx="8967730" cy="5764109"/>
          </a:xfrm>
          <a:prstGeom prst="rect">
            <a:avLst/>
          </a:prstGeom>
        </p:spPr>
      </p:pic>
    </p:spTree>
    <p:extLst>
      <p:ext uri="{BB962C8B-B14F-4D97-AF65-F5344CB8AC3E}">
        <p14:creationId xmlns:p14="http://schemas.microsoft.com/office/powerpoint/2010/main" val="17565902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3.5 </a:t>
            </a:r>
            <a:r>
              <a:rPr lang="en-US" sz="1200" dirty="0"/>
              <a:t>: What is 12 Factor APP</a:t>
            </a:r>
            <a:r>
              <a:rPr lang="en-US" dirty="0"/>
              <a:t/>
            </a:r>
            <a:br>
              <a:rPr lang="en-US" dirty="0"/>
            </a:br>
            <a:r>
              <a:rPr lang="en-US" dirty="0" smtClean="0"/>
              <a:t>12 Factor App - Codebase</a:t>
            </a:r>
            <a:endParaRPr lang="en-US" dirty="0"/>
          </a:p>
        </p:txBody>
      </p:sp>
      <p:sp>
        <p:nvSpPr>
          <p:cNvPr id="3" name="Content Placeholder 2"/>
          <p:cNvSpPr>
            <a:spLocks noGrp="1"/>
          </p:cNvSpPr>
          <p:nvPr>
            <p:ph idx="1"/>
          </p:nvPr>
        </p:nvSpPr>
        <p:spPr>
          <a:xfrm>
            <a:off x="611560" y="1366093"/>
            <a:ext cx="7992888" cy="4788134"/>
          </a:xfrm>
        </p:spPr>
        <p:txBody>
          <a:bodyPr>
            <a:normAutofit/>
          </a:bodyPr>
          <a:lstStyle/>
          <a:p>
            <a:r>
              <a:rPr lang="en-US" dirty="0"/>
              <a:t>One codebase tracked in revision control, many </a:t>
            </a:r>
            <a:r>
              <a:rPr lang="en-US" dirty="0" smtClean="0"/>
              <a:t>deploys.</a:t>
            </a:r>
          </a:p>
          <a:p>
            <a:r>
              <a:rPr lang="en-US" dirty="0"/>
              <a:t>There is always a one-to-one correlation between the codebase and the </a:t>
            </a:r>
            <a:r>
              <a:rPr lang="en-US" dirty="0" smtClean="0"/>
              <a:t>app.</a:t>
            </a:r>
          </a:p>
          <a:p>
            <a:r>
              <a:rPr lang="en-US" dirty="0"/>
              <a:t>but there will be many deploys of the </a:t>
            </a:r>
            <a:r>
              <a:rPr lang="en-US" dirty="0" smtClean="0"/>
              <a:t>app.</a:t>
            </a:r>
          </a:p>
          <a:p>
            <a:r>
              <a:rPr lang="en-US" sz="1400" dirty="0">
                <a:latin typeface="Arial" panose="020B0604020202020204" pitchFamily="34" charset="0"/>
                <a:cs typeface="Arial" pitchFamily="34" charset="0"/>
              </a:rPr>
              <a:t>A </a:t>
            </a:r>
            <a:r>
              <a:rPr lang="en-US" sz="1400" i="1" dirty="0">
                <a:latin typeface="Arial" panose="020B0604020202020204" pitchFamily="34" charset="0"/>
                <a:cs typeface="Arial" pitchFamily="34" charset="0"/>
              </a:rPr>
              <a:t>deploy</a:t>
            </a:r>
            <a:r>
              <a:rPr lang="en-US" sz="1400" dirty="0">
                <a:latin typeface="Arial" panose="020B0604020202020204" pitchFamily="34" charset="0"/>
                <a:cs typeface="Arial" pitchFamily="34" charset="0"/>
              </a:rPr>
              <a:t> is a running instance of the </a:t>
            </a:r>
            <a:r>
              <a:rPr lang="en-US" sz="1400" dirty="0" smtClean="0">
                <a:latin typeface="Arial" panose="020B0604020202020204" pitchFamily="34" charset="0"/>
                <a:cs typeface="Arial" pitchFamily="34" charset="0"/>
              </a:rPr>
              <a:t>app.</a:t>
            </a:r>
            <a:endParaRPr lang="en-US" dirty="0" smtClean="0"/>
          </a:p>
          <a:p>
            <a:endParaRPr lang="en-US" dirty="0"/>
          </a:p>
          <a:p>
            <a:endParaRPr lang="en-US" dirty="0" smtClean="0"/>
          </a:p>
          <a:p>
            <a:pPr>
              <a:buNone/>
            </a:pPr>
            <a:endParaRPr lang="en-US" dirty="0"/>
          </a:p>
        </p:txBody>
      </p:sp>
      <p:pic>
        <p:nvPicPr>
          <p:cNvPr id="4" name="Picture 3"/>
          <p:cNvPicPr>
            <a:picLocks noChangeAspect="1"/>
          </p:cNvPicPr>
          <p:nvPr/>
        </p:nvPicPr>
        <p:blipFill>
          <a:blip r:embed="rId3"/>
          <a:stretch>
            <a:fillRect/>
          </a:stretch>
        </p:blipFill>
        <p:spPr>
          <a:xfrm>
            <a:off x="3944039" y="2689626"/>
            <a:ext cx="4965221" cy="3952224"/>
          </a:xfrm>
          <a:prstGeom prst="rect">
            <a:avLst/>
          </a:prstGeom>
        </p:spPr>
      </p:pic>
    </p:spTree>
    <p:extLst>
      <p:ext uri="{BB962C8B-B14F-4D97-AF65-F5344CB8AC3E}">
        <p14:creationId xmlns:p14="http://schemas.microsoft.com/office/powerpoint/2010/main" val="9889286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3.5 </a:t>
            </a:r>
            <a:r>
              <a:rPr lang="en-US" sz="1200" dirty="0"/>
              <a:t>: What is 12 Factor APP</a:t>
            </a:r>
            <a:r>
              <a:rPr lang="en-US" dirty="0"/>
              <a:t/>
            </a:r>
            <a:br>
              <a:rPr lang="en-US" dirty="0"/>
            </a:br>
            <a:r>
              <a:rPr lang="en-US" dirty="0" smtClean="0"/>
              <a:t>12 Factor App - Dependencies</a:t>
            </a:r>
            <a:endParaRPr lang="en-US" dirty="0"/>
          </a:p>
        </p:txBody>
      </p:sp>
      <p:sp>
        <p:nvSpPr>
          <p:cNvPr id="3" name="Content Placeholder 2"/>
          <p:cNvSpPr>
            <a:spLocks noGrp="1"/>
          </p:cNvSpPr>
          <p:nvPr>
            <p:ph idx="1"/>
          </p:nvPr>
        </p:nvSpPr>
        <p:spPr>
          <a:xfrm>
            <a:off x="611560" y="1366093"/>
            <a:ext cx="7992888" cy="4788134"/>
          </a:xfrm>
        </p:spPr>
        <p:txBody>
          <a:bodyPr>
            <a:normAutofit/>
          </a:bodyPr>
          <a:lstStyle/>
          <a:p>
            <a:r>
              <a:rPr lang="en-US" dirty="0"/>
              <a:t>Explicitly declare and isolate dependencies</a:t>
            </a:r>
          </a:p>
          <a:p>
            <a:r>
              <a:rPr lang="en-US" b="1" dirty="0"/>
              <a:t>A twelve-factor app never relies on implicit existence of system-wide packages</a:t>
            </a:r>
            <a:r>
              <a:rPr lang="en-US" b="1" dirty="0" smtClean="0"/>
              <a:t>.</a:t>
            </a:r>
          </a:p>
          <a:p>
            <a:r>
              <a:rPr lang="en-US" dirty="0"/>
              <a:t>It declares all dependencies, completely and exactly, via a </a:t>
            </a:r>
            <a:r>
              <a:rPr lang="en-US" i="1" dirty="0"/>
              <a:t>dependency declaration</a:t>
            </a:r>
            <a:r>
              <a:rPr lang="en-US" dirty="0"/>
              <a:t> </a:t>
            </a:r>
            <a:r>
              <a:rPr lang="en-US" dirty="0" smtClean="0"/>
              <a:t>manifest.</a:t>
            </a:r>
          </a:p>
          <a:p>
            <a:r>
              <a:rPr lang="en-US" sz="1400" dirty="0"/>
              <a:t>Tools like Apache Maven can be used to maintain these dependencies in your application.</a:t>
            </a:r>
          </a:p>
          <a:p>
            <a:pPr>
              <a:buNone/>
            </a:pPr>
            <a:endParaRPr lang="en-US" dirty="0" smtClean="0"/>
          </a:p>
          <a:p>
            <a:endParaRPr lang="en-US" dirty="0"/>
          </a:p>
          <a:p>
            <a:endParaRPr lang="en-US" dirty="0" smtClean="0"/>
          </a:p>
          <a:p>
            <a:pPr>
              <a:buNone/>
            </a:pPr>
            <a:endParaRPr lang="en-US" dirty="0"/>
          </a:p>
        </p:txBody>
      </p:sp>
    </p:spTree>
    <p:extLst>
      <p:ext uri="{BB962C8B-B14F-4D97-AF65-F5344CB8AC3E}">
        <p14:creationId xmlns:p14="http://schemas.microsoft.com/office/powerpoint/2010/main" val="28724732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3.5 </a:t>
            </a:r>
            <a:r>
              <a:rPr lang="en-US" sz="1200" dirty="0"/>
              <a:t>: What is 12 Factor APP</a:t>
            </a:r>
            <a:r>
              <a:rPr lang="en-US" dirty="0"/>
              <a:t/>
            </a:r>
            <a:br>
              <a:rPr lang="en-US" dirty="0"/>
            </a:br>
            <a:r>
              <a:rPr lang="en-US" dirty="0" smtClean="0"/>
              <a:t>12 Factor App - Config</a:t>
            </a:r>
            <a:endParaRPr lang="en-US"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endParaRPr lang="en-US" dirty="0" smtClean="0"/>
          </a:p>
          <a:p>
            <a:pPr>
              <a:buNone/>
            </a:pPr>
            <a:endParaRPr lang="en-US" dirty="0"/>
          </a:p>
        </p:txBody>
      </p:sp>
      <p:pic>
        <p:nvPicPr>
          <p:cNvPr id="4" name="Picture 3"/>
          <p:cNvPicPr>
            <a:picLocks noChangeAspect="1"/>
          </p:cNvPicPr>
          <p:nvPr/>
        </p:nvPicPr>
        <p:blipFill>
          <a:blip r:embed="rId3"/>
          <a:stretch>
            <a:fillRect/>
          </a:stretch>
        </p:blipFill>
        <p:spPr>
          <a:xfrm>
            <a:off x="419100" y="1366094"/>
            <a:ext cx="8305800" cy="4583014"/>
          </a:xfrm>
          <a:prstGeom prst="rect">
            <a:avLst/>
          </a:prstGeom>
        </p:spPr>
      </p:pic>
    </p:spTree>
    <p:extLst>
      <p:ext uri="{BB962C8B-B14F-4D97-AF65-F5344CB8AC3E}">
        <p14:creationId xmlns:p14="http://schemas.microsoft.com/office/powerpoint/2010/main" val="12801816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3.5 </a:t>
            </a:r>
            <a:r>
              <a:rPr lang="en-US" sz="1200" dirty="0"/>
              <a:t>: What is 12 Factor APP</a:t>
            </a:r>
            <a:r>
              <a:rPr lang="en-US" dirty="0"/>
              <a:t/>
            </a:r>
            <a:br>
              <a:rPr lang="en-US" dirty="0"/>
            </a:br>
            <a:r>
              <a:rPr lang="en-US" dirty="0" smtClean="0"/>
              <a:t>12 Factor App – Backing Service</a:t>
            </a:r>
            <a:endParaRPr lang="en-US"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endParaRPr lang="en-US" dirty="0" smtClean="0"/>
          </a:p>
          <a:p>
            <a:pPr>
              <a:buNone/>
            </a:pPr>
            <a:endParaRPr lang="en-US" dirty="0"/>
          </a:p>
        </p:txBody>
      </p:sp>
      <p:pic>
        <p:nvPicPr>
          <p:cNvPr id="5" name="Picture 4"/>
          <p:cNvPicPr>
            <a:picLocks noChangeAspect="1"/>
          </p:cNvPicPr>
          <p:nvPr/>
        </p:nvPicPr>
        <p:blipFill>
          <a:blip r:embed="rId3"/>
          <a:stretch>
            <a:fillRect/>
          </a:stretch>
        </p:blipFill>
        <p:spPr>
          <a:xfrm>
            <a:off x="385762" y="1366093"/>
            <a:ext cx="8372475" cy="2732182"/>
          </a:xfrm>
          <a:prstGeom prst="rect">
            <a:avLst/>
          </a:prstGeom>
        </p:spPr>
      </p:pic>
      <p:pic>
        <p:nvPicPr>
          <p:cNvPr id="6" name="Picture 5"/>
          <p:cNvPicPr>
            <a:picLocks noChangeAspect="1"/>
          </p:cNvPicPr>
          <p:nvPr/>
        </p:nvPicPr>
        <p:blipFill>
          <a:blip r:embed="rId4"/>
          <a:stretch>
            <a:fillRect/>
          </a:stretch>
        </p:blipFill>
        <p:spPr>
          <a:xfrm>
            <a:off x="3481330" y="3760160"/>
            <a:ext cx="5519451" cy="2909447"/>
          </a:xfrm>
          <a:prstGeom prst="rect">
            <a:avLst/>
          </a:prstGeom>
        </p:spPr>
      </p:pic>
    </p:spTree>
    <p:extLst>
      <p:ext uri="{BB962C8B-B14F-4D97-AF65-F5344CB8AC3E}">
        <p14:creationId xmlns:p14="http://schemas.microsoft.com/office/powerpoint/2010/main" val="3515658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3.5 </a:t>
            </a:r>
            <a:r>
              <a:rPr lang="en-US" sz="1200" dirty="0"/>
              <a:t>: What is 12 Factor APP</a:t>
            </a:r>
            <a:r>
              <a:rPr lang="en-US" dirty="0"/>
              <a:t/>
            </a:r>
            <a:br>
              <a:rPr lang="en-US" dirty="0"/>
            </a:br>
            <a:r>
              <a:rPr lang="en-US" dirty="0" smtClean="0"/>
              <a:t>12 Factor App – Build Release and Run</a:t>
            </a:r>
            <a:endParaRPr lang="en-US"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endParaRPr lang="en-US" dirty="0" smtClean="0"/>
          </a:p>
          <a:p>
            <a:pPr>
              <a:buNone/>
            </a:pPr>
            <a:endParaRPr lang="en-US" dirty="0"/>
          </a:p>
        </p:txBody>
      </p:sp>
      <p:pic>
        <p:nvPicPr>
          <p:cNvPr id="4" name="Picture 3"/>
          <p:cNvPicPr>
            <a:picLocks noChangeAspect="1"/>
          </p:cNvPicPr>
          <p:nvPr/>
        </p:nvPicPr>
        <p:blipFill>
          <a:blip r:embed="rId3"/>
          <a:stretch>
            <a:fillRect/>
          </a:stretch>
        </p:blipFill>
        <p:spPr>
          <a:xfrm>
            <a:off x="1436839" y="3880488"/>
            <a:ext cx="7310553" cy="3172037"/>
          </a:xfrm>
          <a:prstGeom prst="rect">
            <a:avLst/>
          </a:prstGeom>
        </p:spPr>
      </p:pic>
      <p:sp>
        <p:nvSpPr>
          <p:cNvPr id="7" name="Rectangle 6"/>
          <p:cNvSpPr/>
          <p:nvPr/>
        </p:nvSpPr>
        <p:spPr>
          <a:xfrm>
            <a:off x="468616" y="1366093"/>
            <a:ext cx="7956884" cy="2124556"/>
          </a:xfrm>
          <a:prstGeom prst="rect">
            <a:avLst/>
          </a:prstGeom>
        </p:spPr>
        <p:txBody>
          <a:bodyPr wrap="square">
            <a:spAutoFit/>
          </a:bodyPr>
          <a:lstStyle/>
          <a:p>
            <a:pPr marL="285750" indent="-285750">
              <a:spcAft>
                <a:spcPts val="0"/>
              </a:spcAft>
              <a:buFont typeface="Wingdings" panose="05000000000000000000" pitchFamily="2" charset="2"/>
              <a:buChar char="Ø"/>
            </a:pPr>
            <a:endParaRPr lang="en-US" sz="1600" dirty="0">
              <a:latin typeface="+mj-lt"/>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a:solidFill>
                  <a:srgbClr val="6B6B6B"/>
                </a:solidFill>
                <a:latin typeface="+mj-lt"/>
                <a:ea typeface="Times New Roman" panose="02020603050405020304" pitchFamily="18" charset="0"/>
                <a:cs typeface="Times New Roman" panose="02020603050405020304" pitchFamily="18" charset="0"/>
              </a:rPr>
              <a:t>Build: Takes the source code and bundle to a package which referred as the build</a:t>
            </a:r>
            <a:endParaRPr lang="en-US" sz="1600" dirty="0">
              <a:solidFill>
                <a:srgbClr val="6B6B6B"/>
              </a:solidFill>
              <a:latin typeface="+mj-lt"/>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a:solidFill>
                  <a:srgbClr val="6B6B6B"/>
                </a:solidFill>
                <a:latin typeface="+mj-lt"/>
                <a:ea typeface="Times New Roman" panose="02020603050405020304" pitchFamily="18" charset="0"/>
                <a:cs typeface="Times New Roman" panose="02020603050405020304" pitchFamily="18" charset="0"/>
              </a:rPr>
              <a:t>Release: Combine the build and the config and create a release for deploy in an environment. </a:t>
            </a:r>
            <a:endParaRPr lang="en-US" sz="1600" dirty="0" smtClean="0">
              <a:solidFill>
                <a:srgbClr val="6B6B6B"/>
              </a:solidFill>
              <a:latin typeface="+mj-lt"/>
              <a:ea typeface="Times New Roman" panose="02020603050405020304" pitchFamily="18" charset="0"/>
              <a:cs typeface="Times New Roman" panose="02020603050405020304" pitchFamily="18" charset="0"/>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Run</a:t>
            </a:r>
            <a:r>
              <a:rPr lang="en-US" sz="1600" dirty="0">
                <a:solidFill>
                  <a:srgbClr val="6B6B6B"/>
                </a:solidFill>
                <a:latin typeface="+mj-lt"/>
                <a:ea typeface="Times New Roman" panose="02020603050405020304" pitchFamily="18" charset="0"/>
                <a:cs typeface="Times New Roman" panose="02020603050405020304" pitchFamily="18" charset="0"/>
              </a:rPr>
              <a:t>: Referred as the runtime. Execute the application in the corresponding environment</a:t>
            </a:r>
            <a:endParaRPr lang="en-US" sz="1600" dirty="0">
              <a:solidFill>
                <a:srgbClr val="6B6B6B"/>
              </a:solidFill>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300915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3.5 </a:t>
            </a:r>
            <a:r>
              <a:rPr lang="en-US" sz="1200" dirty="0"/>
              <a:t>: What is 12 Factor APP</a:t>
            </a:r>
            <a:r>
              <a:rPr lang="en-US" dirty="0"/>
              <a:t/>
            </a:r>
            <a:br>
              <a:rPr lang="en-US" dirty="0"/>
            </a:br>
            <a:r>
              <a:rPr lang="en-US" dirty="0" smtClean="0"/>
              <a:t>12 Factor App – Build Release and Run</a:t>
            </a:r>
            <a:endParaRPr lang="en-US"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endParaRPr lang="en-US" dirty="0" smtClean="0"/>
          </a:p>
          <a:p>
            <a:pPr>
              <a:buNone/>
            </a:pPr>
            <a:endParaRPr lang="en-US" dirty="0"/>
          </a:p>
        </p:txBody>
      </p:sp>
      <p:sp>
        <p:nvSpPr>
          <p:cNvPr id="7" name="Rectangle 6"/>
          <p:cNvSpPr/>
          <p:nvPr/>
        </p:nvSpPr>
        <p:spPr>
          <a:xfrm>
            <a:off x="468616" y="1366093"/>
            <a:ext cx="7956884" cy="2798395"/>
          </a:xfrm>
          <a:prstGeom prst="rect">
            <a:avLst/>
          </a:prstGeom>
        </p:spPr>
        <p:txBody>
          <a:bodyPr wrap="square">
            <a:spAutoFit/>
          </a:bodyPr>
          <a:lstStyle/>
          <a:p>
            <a:pPr marL="285750" indent="-285750">
              <a:spcAft>
                <a:spcPts val="0"/>
              </a:spcAft>
              <a:buFont typeface="Wingdings" panose="05000000000000000000" pitchFamily="2" charset="2"/>
              <a:buChar char="Ø"/>
            </a:pPr>
            <a:endParaRPr lang="en-US" sz="1600" dirty="0">
              <a:latin typeface="+mj-lt"/>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One application , one process</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Calibri" panose="020F0502020204030204" pitchFamily="34" charset="0"/>
                <a:cs typeface="Times New Roman" panose="02020603050405020304" pitchFamily="18" charset="0"/>
              </a:rPr>
              <a:t>Stateless</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Calibri" panose="020F0502020204030204" pitchFamily="34" charset="0"/>
                <a:cs typeface="Times New Roman" panose="02020603050405020304" pitchFamily="18" charset="0"/>
              </a:rPr>
              <a:t>Share Nothing</a:t>
            </a:r>
            <a:endParaRPr lang="en-US" sz="1600" dirty="0">
              <a:solidFill>
                <a:srgbClr val="6B6B6B"/>
              </a:solidFill>
              <a:latin typeface="+mj-lt"/>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Any data needed should be stored in a stateful backing service</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Session caching</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Blob storage</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database</a:t>
            </a:r>
          </a:p>
        </p:txBody>
      </p:sp>
    </p:spTree>
    <p:extLst>
      <p:ext uri="{BB962C8B-B14F-4D97-AF65-F5344CB8AC3E}">
        <p14:creationId xmlns:p14="http://schemas.microsoft.com/office/powerpoint/2010/main" val="31921128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1200" dirty="0" smtClean="0"/>
              <a:t>3.1: </a:t>
            </a:r>
            <a:r>
              <a:rPr lang="en-US" sz="1200" dirty="0"/>
              <a:t>Cloud Native Approach</a:t>
            </a:r>
            <a:r>
              <a:rPr lang="en-IN" dirty="0" smtClean="0"/>
              <a:t/>
            </a:r>
            <a:br>
              <a:rPr lang="en-IN" dirty="0" smtClean="0"/>
            </a:br>
            <a:r>
              <a:rPr lang="en-IN" sz="2000" dirty="0" smtClean="0"/>
              <a:t>What is Cloud native</a:t>
            </a:r>
            <a:endParaRPr lang="en-IN" sz="2000" dirty="0"/>
          </a:p>
        </p:txBody>
      </p:sp>
      <p:sp>
        <p:nvSpPr>
          <p:cNvPr id="3" name="Content Placeholder 2"/>
          <p:cNvSpPr>
            <a:spLocks noGrp="1"/>
          </p:cNvSpPr>
          <p:nvPr>
            <p:ph idx="1"/>
          </p:nvPr>
        </p:nvSpPr>
        <p:spPr>
          <a:xfrm>
            <a:off x="397668" y="1268415"/>
            <a:ext cx="8492944" cy="4643751"/>
          </a:xfrm>
        </p:spPr>
        <p:txBody>
          <a:bodyPr>
            <a:normAutofit/>
          </a:bodyPr>
          <a:lstStyle/>
          <a:p>
            <a:pPr marL="285750" indent="-285750">
              <a:buFont typeface="Wingdings" panose="05000000000000000000" pitchFamily="2" charset="2"/>
              <a:buChar char="Ø"/>
            </a:pPr>
            <a:r>
              <a:rPr lang="en-US" sz="1600" dirty="0" smtClean="0"/>
              <a:t>An ever changing group of methodologies and tools which allows Software systems to be adaptable , agile , resilient   and cooperative .</a:t>
            </a:r>
          </a:p>
          <a:p>
            <a:endParaRPr lang="en-US" sz="1600" dirty="0" smtClean="0"/>
          </a:p>
          <a:p>
            <a:pPr marL="285750" indent="-285750">
              <a:buFont typeface="Wingdings" panose="05000000000000000000" pitchFamily="2" charset="2"/>
              <a:buChar char="Ø"/>
            </a:pPr>
            <a:r>
              <a:rPr lang="en-US" sz="1600" dirty="0" smtClean="0"/>
              <a:t>Cloud Native applications are purpose to built for  the cloud model.</a:t>
            </a:r>
          </a:p>
          <a:p>
            <a:endParaRPr lang="en-US" sz="1600" dirty="0" smtClean="0"/>
          </a:p>
          <a:p>
            <a:pPr marL="285750" indent="-285750">
              <a:buFont typeface="Wingdings" panose="05000000000000000000" pitchFamily="2" charset="2"/>
              <a:buChar char="Ø"/>
            </a:pPr>
            <a:r>
              <a:rPr lang="en-US" sz="1600" dirty="0" smtClean="0"/>
              <a:t>These app –built and deployed in a rapid cadence by small , dedicated </a:t>
            </a:r>
          </a:p>
          <a:p>
            <a:r>
              <a:rPr lang="en-US" sz="1600" dirty="0"/>
              <a:t> </a:t>
            </a:r>
            <a:r>
              <a:rPr lang="en-US" sz="1600" dirty="0" smtClean="0"/>
              <a:t>    feature teams to a platform which offers easy scale-out and Hardware</a:t>
            </a:r>
          </a:p>
          <a:p>
            <a:r>
              <a:rPr lang="en-US" sz="1600" dirty="0"/>
              <a:t> </a:t>
            </a:r>
            <a:r>
              <a:rPr lang="en-US" sz="1600" dirty="0" smtClean="0"/>
              <a:t>    decoupling – offer organizations  greater agility , resilience , and</a:t>
            </a:r>
          </a:p>
          <a:p>
            <a:r>
              <a:rPr lang="en-US" sz="1600" dirty="0"/>
              <a:t> </a:t>
            </a:r>
            <a:r>
              <a:rPr lang="en-US" sz="1600" dirty="0" smtClean="0"/>
              <a:t>    portability  across  clouds.</a:t>
            </a:r>
          </a:p>
        </p:txBody>
      </p:sp>
    </p:spTree>
    <p:extLst>
      <p:ext uri="{BB962C8B-B14F-4D97-AF65-F5344CB8AC3E}">
        <p14:creationId xmlns:p14="http://schemas.microsoft.com/office/powerpoint/2010/main" val="3004062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3.5 </a:t>
            </a:r>
            <a:r>
              <a:rPr lang="en-US" sz="1200" dirty="0"/>
              <a:t>: What is 12 Factor APP</a:t>
            </a:r>
            <a:r>
              <a:rPr lang="en-US" dirty="0"/>
              <a:t/>
            </a:r>
            <a:br>
              <a:rPr lang="en-US" dirty="0"/>
            </a:br>
            <a:r>
              <a:rPr lang="en-US" dirty="0" smtClean="0"/>
              <a:t>12 Factor App – Port binding</a:t>
            </a:r>
            <a:endParaRPr lang="en-US"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endParaRPr lang="en-US" dirty="0" smtClean="0"/>
          </a:p>
          <a:p>
            <a:pPr>
              <a:buNone/>
            </a:pPr>
            <a:endParaRPr lang="en-US" dirty="0"/>
          </a:p>
        </p:txBody>
      </p:sp>
      <p:sp>
        <p:nvSpPr>
          <p:cNvPr id="7" name="Rectangle 6"/>
          <p:cNvSpPr/>
          <p:nvPr/>
        </p:nvSpPr>
        <p:spPr>
          <a:xfrm>
            <a:off x="468616" y="1366093"/>
            <a:ext cx="7956884" cy="2798395"/>
          </a:xfrm>
          <a:prstGeom prst="rect">
            <a:avLst/>
          </a:prstGeom>
        </p:spPr>
        <p:txBody>
          <a:bodyPr wrap="square">
            <a:spAutoFit/>
          </a:bodyPr>
          <a:lstStyle/>
          <a:p>
            <a:pPr marL="285750" indent="-285750">
              <a:spcAft>
                <a:spcPts val="0"/>
              </a:spcAft>
              <a:buFont typeface="Wingdings" panose="05000000000000000000" pitchFamily="2" charset="2"/>
              <a:buChar char="Ø"/>
            </a:pPr>
            <a:endParaRPr lang="en-US" sz="1600" dirty="0">
              <a:latin typeface="+mj-lt"/>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One application , one process</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Calibri" panose="020F0502020204030204" pitchFamily="34" charset="0"/>
                <a:cs typeface="Times New Roman" panose="02020603050405020304" pitchFamily="18" charset="0"/>
              </a:rPr>
              <a:t>Stateless</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Calibri" panose="020F0502020204030204" pitchFamily="34" charset="0"/>
                <a:cs typeface="Times New Roman" panose="02020603050405020304" pitchFamily="18" charset="0"/>
              </a:rPr>
              <a:t>Share Nothing</a:t>
            </a:r>
            <a:endParaRPr lang="en-US" sz="1600" dirty="0">
              <a:solidFill>
                <a:srgbClr val="6B6B6B"/>
              </a:solidFill>
              <a:latin typeface="+mj-lt"/>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Any data needed should be stored in a stateful backing service</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Session caching</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Blob storage</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database</a:t>
            </a:r>
          </a:p>
        </p:txBody>
      </p:sp>
      <p:pic>
        <p:nvPicPr>
          <p:cNvPr id="4" name="Picture 3"/>
          <p:cNvPicPr>
            <a:picLocks noChangeAspect="1"/>
          </p:cNvPicPr>
          <p:nvPr/>
        </p:nvPicPr>
        <p:blipFill>
          <a:blip r:embed="rId3"/>
          <a:stretch>
            <a:fillRect/>
          </a:stretch>
        </p:blipFill>
        <p:spPr>
          <a:xfrm>
            <a:off x="464629" y="4527933"/>
            <a:ext cx="8286750" cy="2184438"/>
          </a:xfrm>
          <a:prstGeom prst="rect">
            <a:avLst/>
          </a:prstGeom>
        </p:spPr>
      </p:pic>
    </p:spTree>
    <p:extLst>
      <p:ext uri="{BB962C8B-B14F-4D97-AF65-F5344CB8AC3E}">
        <p14:creationId xmlns:p14="http://schemas.microsoft.com/office/powerpoint/2010/main" val="33517287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3.5 </a:t>
            </a:r>
            <a:r>
              <a:rPr lang="en-US" sz="1200" dirty="0"/>
              <a:t>: What is 12 Factor APP</a:t>
            </a:r>
            <a:r>
              <a:rPr lang="en-US" dirty="0"/>
              <a:t/>
            </a:r>
            <a:br>
              <a:rPr lang="en-US" dirty="0"/>
            </a:br>
            <a:r>
              <a:rPr lang="en-US" dirty="0" smtClean="0"/>
              <a:t>12 Factor App – Concurrency</a:t>
            </a:r>
            <a:endParaRPr lang="en-US"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endParaRPr lang="en-US" dirty="0" smtClean="0"/>
          </a:p>
          <a:p>
            <a:pPr>
              <a:buNone/>
            </a:pPr>
            <a:endParaRPr lang="en-US" dirty="0"/>
          </a:p>
        </p:txBody>
      </p:sp>
      <p:sp>
        <p:nvSpPr>
          <p:cNvPr id="7" name="Rectangle 6"/>
          <p:cNvSpPr/>
          <p:nvPr/>
        </p:nvSpPr>
        <p:spPr>
          <a:xfrm>
            <a:off x="468616" y="1366093"/>
            <a:ext cx="7956884" cy="1334148"/>
          </a:xfrm>
          <a:prstGeom prst="rect">
            <a:avLst/>
          </a:prstGeom>
        </p:spPr>
        <p:txBody>
          <a:bodyPr wrap="square">
            <a:spAutoFit/>
          </a:bodyPr>
          <a:lstStyle/>
          <a:p>
            <a:pPr marL="285750" indent="-285750">
              <a:spcAft>
                <a:spcPts val="0"/>
              </a:spcAft>
              <a:buFont typeface="Wingdings" panose="05000000000000000000" pitchFamily="2" charset="2"/>
              <a:buChar char="Ø"/>
            </a:pPr>
            <a:endParaRPr lang="en-US" sz="1600" dirty="0">
              <a:latin typeface="+mj-lt"/>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Scale out via the process model</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Calibri" panose="020F0502020204030204" pitchFamily="34" charset="0"/>
                <a:cs typeface="Times New Roman" panose="02020603050405020304" pitchFamily="18" charset="0"/>
              </a:rPr>
              <a:t>Multiple processes with distributed load</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Calibri" panose="020F0502020204030204" pitchFamily="34" charset="0"/>
                <a:cs typeface="Times New Roman" panose="02020603050405020304" pitchFamily="18" charset="0"/>
              </a:rPr>
              <a:t>Horizontal scale</a:t>
            </a:r>
            <a:endParaRPr lang="en-US" sz="1600" dirty="0">
              <a:solidFill>
                <a:srgbClr val="6B6B6B"/>
              </a:solidFill>
              <a:latin typeface="+mj-lt"/>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4252511" y="2700241"/>
            <a:ext cx="4726236" cy="3903424"/>
          </a:xfrm>
          <a:prstGeom prst="rect">
            <a:avLst/>
          </a:prstGeom>
        </p:spPr>
      </p:pic>
    </p:spTree>
    <p:extLst>
      <p:ext uri="{BB962C8B-B14F-4D97-AF65-F5344CB8AC3E}">
        <p14:creationId xmlns:p14="http://schemas.microsoft.com/office/powerpoint/2010/main" val="2631741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3.5 </a:t>
            </a:r>
            <a:r>
              <a:rPr lang="en-US" sz="1200" dirty="0"/>
              <a:t>: What is 12 Factor APP </a:t>
            </a:r>
            <a:r>
              <a:rPr lang="en-US" sz="1200" dirty="0" smtClean="0"/>
              <a:t/>
            </a:r>
            <a:br>
              <a:rPr lang="en-US" sz="1200" dirty="0" smtClean="0"/>
            </a:br>
            <a:r>
              <a:rPr lang="en-US" dirty="0" smtClean="0"/>
              <a:t>12 Factor App – Disposability</a:t>
            </a:r>
            <a:endParaRPr lang="en-US"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pPr>
              <a:buNone/>
            </a:pPr>
            <a:endParaRPr lang="en-US" dirty="0" smtClean="0"/>
          </a:p>
        </p:txBody>
      </p:sp>
      <p:sp>
        <p:nvSpPr>
          <p:cNvPr id="7" name="Rectangle 6"/>
          <p:cNvSpPr/>
          <p:nvPr/>
        </p:nvSpPr>
        <p:spPr>
          <a:xfrm>
            <a:off x="468616" y="1366093"/>
            <a:ext cx="7956884" cy="4628703"/>
          </a:xfrm>
          <a:prstGeom prst="rect">
            <a:avLst/>
          </a:prstGeom>
        </p:spPr>
        <p:txBody>
          <a:bodyPr wrap="square">
            <a:spAutoFit/>
          </a:bodyPr>
          <a:lstStyle/>
          <a:p>
            <a:pPr marL="285750" indent="-285750">
              <a:spcAft>
                <a:spcPts val="0"/>
              </a:spcAft>
              <a:buFont typeface="Wingdings" panose="05000000000000000000" pitchFamily="2" charset="2"/>
              <a:buChar char="Ø"/>
            </a:pPr>
            <a:endParaRPr lang="en-US" sz="1600" dirty="0">
              <a:latin typeface="+mj-lt"/>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a:t>Processes must be </a:t>
            </a:r>
            <a:r>
              <a:rPr lang="en-US" sz="1600" b="1" dirty="0"/>
              <a:t>disposable</a:t>
            </a:r>
            <a:r>
              <a:rPr lang="en-US" sz="1600" dirty="0"/>
              <a:t>: </a:t>
            </a:r>
            <a:endParaRPr lang="en-US" sz="1600" dirty="0" smtClean="0"/>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Fast </a:t>
            </a:r>
            <a:r>
              <a:rPr lang="en-US" sz="1600" dirty="0"/>
              <a:t>startup and </a:t>
            </a:r>
            <a:endParaRPr lang="en-US" sz="1600" dirty="0" smtClean="0"/>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graceful shutdown</a:t>
            </a:r>
            <a:endParaRPr lang="en-US" sz="1600" dirty="0">
              <a:solidFill>
                <a:srgbClr val="6B6B6B"/>
              </a:solidFill>
              <a:latin typeface="+mj-lt"/>
              <a:cs typeface="Times New Roman" panose="02020603050405020304" pitchFamily="18" charset="0"/>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smtClean="0"/>
              <a:t>It facilitates: </a:t>
            </a:r>
            <a:endParaRPr lang="en-US" sz="1600" dirty="0"/>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a:t>fast elastic scaling</a:t>
            </a:r>
            <a:r>
              <a:rPr lang="en-US" sz="1600" dirty="0" smtClean="0"/>
              <a:t>,</a:t>
            </a:r>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rapid </a:t>
            </a:r>
            <a:r>
              <a:rPr lang="en-US" sz="1600" dirty="0"/>
              <a:t>deployment of </a:t>
            </a:r>
            <a:r>
              <a:rPr lang="en-US" sz="1600" dirty="0">
                <a:hlinkClick r:id="rId3"/>
              </a:rPr>
              <a:t>code</a:t>
            </a:r>
            <a:r>
              <a:rPr lang="en-US" sz="1600" dirty="0"/>
              <a:t> or </a:t>
            </a:r>
            <a:r>
              <a:rPr lang="en-US" sz="1600" dirty="0">
                <a:hlinkClick r:id="rId4"/>
              </a:rPr>
              <a:t>config</a:t>
            </a:r>
            <a:r>
              <a:rPr lang="en-US" sz="1600" dirty="0"/>
              <a:t> changes</a:t>
            </a:r>
            <a:r>
              <a:rPr lang="en-US" sz="1600" dirty="0" smtClean="0"/>
              <a:t>,</a:t>
            </a:r>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robustness </a:t>
            </a:r>
            <a:r>
              <a:rPr lang="en-US" sz="1600" dirty="0"/>
              <a:t>of production deploys</a:t>
            </a:r>
            <a:r>
              <a:rPr lang="en-US" sz="1600" dirty="0" smtClean="0"/>
              <a:t> </a:t>
            </a:r>
            <a:endParaRPr lang="en-US" sz="1600" dirty="0"/>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smtClean="0"/>
              <a:t>Shutdown gracefully: </a:t>
            </a:r>
            <a:endParaRPr lang="en-US" sz="1600" dirty="0"/>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Stop accepting New work, let existing work finish</a:t>
            </a:r>
            <a:endParaRPr lang="en-US" sz="1600" dirty="0"/>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Otherwise ,push task to the queue.</a:t>
            </a:r>
            <a:endParaRPr lang="en-US" sz="1600" dirty="0"/>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Release any lock on other resources.</a:t>
            </a:r>
            <a:endParaRPr lang="en-US" sz="1600" dirty="0"/>
          </a:p>
          <a:p>
            <a:pPr lvl="2">
              <a:lnSpc>
                <a:spcPct val="107000"/>
              </a:lnSpc>
              <a:spcAft>
                <a:spcPts val="800"/>
              </a:spcAft>
              <a:buSzPts val="1000"/>
              <a:tabLst>
                <a:tab pos="914400" algn="l"/>
              </a:tabLst>
            </a:pPr>
            <a:endParaRPr lang="en-US" sz="1600" dirty="0" smtClean="0">
              <a:solidFill>
                <a:srgbClr val="6B6B6B"/>
              </a:solidFill>
              <a:latin typeface="+mj-lt"/>
              <a:cs typeface="Times New Roman" panose="02020603050405020304" pitchFamily="18" charset="0"/>
            </a:endParaRPr>
          </a:p>
        </p:txBody>
      </p:sp>
    </p:spTree>
    <p:extLst>
      <p:ext uri="{BB962C8B-B14F-4D97-AF65-F5344CB8AC3E}">
        <p14:creationId xmlns:p14="http://schemas.microsoft.com/office/powerpoint/2010/main" val="28157056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3.5 </a:t>
            </a:r>
            <a:r>
              <a:rPr lang="en-US" sz="1200" dirty="0"/>
              <a:t>: What is 12 Factor APP</a:t>
            </a:r>
            <a:r>
              <a:rPr lang="en-US" dirty="0"/>
              <a:t/>
            </a:r>
            <a:br>
              <a:rPr lang="en-US" dirty="0"/>
            </a:br>
            <a:r>
              <a:rPr lang="en-US" dirty="0" smtClean="0"/>
              <a:t>12 Factor App – Dev / Product Parity</a:t>
            </a:r>
            <a:endParaRPr lang="en-US"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pPr>
              <a:buNone/>
            </a:pPr>
            <a:endParaRPr lang="en-US" dirty="0" smtClean="0"/>
          </a:p>
        </p:txBody>
      </p:sp>
      <p:sp>
        <p:nvSpPr>
          <p:cNvPr id="7" name="Rectangle 6"/>
          <p:cNvSpPr/>
          <p:nvPr/>
        </p:nvSpPr>
        <p:spPr>
          <a:xfrm>
            <a:off x="468616" y="1366093"/>
            <a:ext cx="7956884" cy="1334148"/>
          </a:xfrm>
          <a:prstGeom prst="rect">
            <a:avLst/>
          </a:prstGeom>
        </p:spPr>
        <p:txBody>
          <a:bodyPr wrap="square">
            <a:spAutoFit/>
          </a:bodyPr>
          <a:lstStyle/>
          <a:p>
            <a:pPr marL="285750" indent="-285750">
              <a:spcAft>
                <a:spcPts val="0"/>
              </a:spcAft>
              <a:buFont typeface="Wingdings" panose="05000000000000000000" pitchFamily="2" charset="2"/>
              <a:buChar char="Ø"/>
            </a:pPr>
            <a:endParaRPr lang="en-US" sz="1600" dirty="0">
              <a:latin typeface="+mj-lt"/>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endParaRPr lang="en-US" sz="1600" dirty="0">
              <a:solidFill>
                <a:srgbClr val="6B6B6B"/>
              </a:solidFill>
              <a:latin typeface="+mj-lt"/>
              <a:cs typeface="Times New Roman" panose="02020603050405020304" pitchFamily="18" charset="0"/>
            </a:endParaRPr>
          </a:p>
          <a:p>
            <a:pPr marL="1200150" lvl="2" indent="-285750">
              <a:lnSpc>
                <a:spcPct val="107000"/>
              </a:lnSpc>
              <a:spcAft>
                <a:spcPts val="800"/>
              </a:spcAft>
              <a:buSzPts val="1000"/>
              <a:buFont typeface="Arial" panose="020B0604020202020204" pitchFamily="34" charset="0"/>
              <a:buChar char="•"/>
              <a:tabLst>
                <a:tab pos="914400" algn="l"/>
              </a:tabLst>
            </a:pPr>
            <a:endParaRPr lang="en-US" sz="1600" dirty="0"/>
          </a:p>
          <a:p>
            <a:pPr lvl="2">
              <a:lnSpc>
                <a:spcPct val="107000"/>
              </a:lnSpc>
              <a:spcAft>
                <a:spcPts val="800"/>
              </a:spcAft>
              <a:buSzPts val="1000"/>
              <a:tabLst>
                <a:tab pos="914400" algn="l"/>
              </a:tabLst>
            </a:pPr>
            <a:endParaRPr lang="en-US" sz="1600" dirty="0" smtClean="0">
              <a:solidFill>
                <a:srgbClr val="6B6B6B"/>
              </a:solidFill>
              <a:latin typeface="+mj-lt"/>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0" y="2494543"/>
            <a:ext cx="9144000" cy="2551182"/>
          </a:xfrm>
          <a:prstGeom prst="rect">
            <a:avLst/>
          </a:prstGeom>
        </p:spPr>
      </p:pic>
    </p:spTree>
    <p:extLst>
      <p:ext uri="{BB962C8B-B14F-4D97-AF65-F5344CB8AC3E}">
        <p14:creationId xmlns:p14="http://schemas.microsoft.com/office/powerpoint/2010/main" val="4879249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3.5 </a:t>
            </a:r>
            <a:r>
              <a:rPr lang="en-US" sz="1200" dirty="0"/>
              <a:t>: What is 12 Factor APP</a:t>
            </a:r>
            <a:r>
              <a:rPr lang="en-US" dirty="0"/>
              <a:t/>
            </a:r>
            <a:br>
              <a:rPr lang="en-US" dirty="0"/>
            </a:br>
            <a:r>
              <a:rPr lang="en-US" dirty="0" smtClean="0"/>
              <a:t>12 Factor App – Logs</a:t>
            </a:r>
            <a:endParaRPr lang="en-US"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pPr>
              <a:buNone/>
            </a:pPr>
            <a:endParaRPr lang="en-US" dirty="0" smtClean="0"/>
          </a:p>
        </p:txBody>
      </p:sp>
      <p:sp>
        <p:nvSpPr>
          <p:cNvPr id="7" name="Rectangle 6"/>
          <p:cNvSpPr/>
          <p:nvPr/>
        </p:nvSpPr>
        <p:spPr>
          <a:xfrm>
            <a:off x="468616" y="1366093"/>
            <a:ext cx="7956884" cy="1700209"/>
          </a:xfrm>
          <a:prstGeom prst="rect">
            <a:avLst/>
          </a:prstGeom>
        </p:spPr>
        <p:txBody>
          <a:bodyPr wrap="square">
            <a:spAutoFit/>
          </a:bodyPr>
          <a:lstStyle/>
          <a:p>
            <a:pPr marL="285750" indent="-285750">
              <a:spcAft>
                <a:spcPts val="0"/>
              </a:spcAft>
              <a:buFont typeface="Wingdings" panose="05000000000000000000" pitchFamily="2" charset="2"/>
              <a:buChar char="Ø"/>
            </a:pPr>
            <a:endParaRPr lang="en-US" sz="1600" dirty="0">
              <a:latin typeface="+mj-lt"/>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smtClean="0"/>
              <a:t>Logs go to stdout and are a stream rather then file</a:t>
            </a:r>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Flow continuously , as long as app is running </a:t>
            </a:r>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Stream should be captured by the execution environment,</a:t>
            </a:r>
          </a:p>
          <a:p>
            <a:pPr lvl="2">
              <a:lnSpc>
                <a:spcPct val="107000"/>
              </a:lnSpc>
              <a:spcAft>
                <a:spcPts val="800"/>
              </a:spcAft>
              <a:buSzPts val="1000"/>
              <a:tabLst>
                <a:tab pos="914400" algn="l"/>
              </a:tabLst>
            </a:pPr>
            <a:r>
              <a:rPr lang="en-US" sz="1600" dirty="0" smtClean="0">
                <a:solidFill>
                  <a:srgbClr val="6B6B6B"/>
                </a:solidFill>
                <a:latin typeface="+mj-lt"/>
                <a:cs typeface="Times New Roman" panose="02020603050405020304" pitchFamily="18" charset="0"/>
              </a:rPr>
              <a:t>    routed / stored / indexed as needed.</a:t>
            </a:r>
            <a:endParaRPr lang="en-US" sz="1600" dirty="0">
              <a:solidFill>
                <a:srgbClr val="6B6B6B"/>
              </a:solidFill>
              <a:latin typeface="+mj-lt"/>
              <a:cs typeface="Times New Roman" panose="02020603050405020304" pitchFamily="18" charset="0"/>
            </a:endParaRPr>
          </a:p>
        </p:txBody>
      </p:sp>
    </p:spTree>
    <p:extLst>
      <p:ext uri="{BB962C8B-B14F-4D97-AF65-F5344CB8AC3E}">
        <p14:creationId xmlns:p14="http://schemas.microsoft.com/office/powerpoint/2010/main" val="28027639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3.5 </a:t>
            </a:r>
            <a:r>
              <a:rPr lang="en-US" sz="1200" dirty="0"/>
              <a:t>: What is 12 Factor APP</a:t>
            </a:r>
            <a:r>
              <a:rPr lang="en-US" dirty="0"/>
              <a:t/>
            </a:r>
            <a:br>
              <a:rPr lang="en-US" dirty="0"/>
            </a:br>
            <a:r>
              <a:rPr lang="en-US" dirty="0" smtClean="0"/>
              <a:t>12 Factor App – Admin Process</a:t>
            </a:r>
            <a:endParaRPr lang="en-US"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pPr>
              <a:buNone/>
            </a:pPr>
            <a:endParaRPr lang="en-US" dirty="0" smtClean="0"/>
          </a:p>
        </p:txBody>
      </p:sp>
      <p:sp>
        <p:nvSpPr>
          <p:cNvPr id="7" name="Rectangle 6"/>
          <p:cNvSpPr/>
          <p:nvPr/>
        </p:nvSpPr>
        <p:spPr>
          <a:xfrm>
            <a:off x="468616" y="1366093"/>
            <a:ext cx="7956884" cy="879023"/>
          </a:xfrm>
          <a:prstGeom prst="rect">
            <a:avLst/>
          </a:prstGeom>
        </p:spPr>
        <p:txBody>
          <a:bodyPr wrap="square">
            <a:spAutoFit/>
          </a:bodyPr>
          <a:lstStyle/>
          <a:p>
            <a:pPr marL="285750" indent="-285750">
              <a:spcAft>
                <a:spcPts val="0"/>
              </a:spcAft>
              <a:buFont typeface="Wingdings" panose="05000000000000000000" pitchFamily="2" charset="2"/>
              <a:buChar char="Ø"/>
            </a:pPr>
            <a:endParaRPr lang="en-US" sz="1600" dirty="0">
              <a:latin typeface="+mj-lt"/>
            </a:endParaRPr>
          </a:p>
          <a:p>
            <a:pPr marL="285750" indent="-285750">
              <a:buFont typeface="Wingdings" panose="05000000000000000000" pitchFamily="2" charset="2"/>
              <a:buChar char="Ø"/>
            </a:pPr>
            <a:r>
              <a:rPr lang="en-US" dirty="0"/>
              <a:t>Run admin/management tasks as one-off processes</a:t>
            </a:r>
          </a:p>
          <a:p>
            <a:pPr lvl="2">
              <a:lnSpc>
                <a:spcPct val="107000"/>
              </a:lnSpc>
              <a:spcAft>
                <a:spcPts val="800"/>
              </a:spcAft>
              <a:buSzPts val="1000"/>
              <a:tabLst>
                <a:tab pos="914400" algn="l"/>
              </a:tabLst>
            </a:pPr>
            <a:endParaRPr lang="en-US" sz="1600" dirty="0" smtClean="0">
              <a:solidFill>
                <a:srgbClr val="6B6B6B"/>
              </a:solidFill>
              <a:latin typeface="+mj-lt"/>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902779" y="2622014"/>
            <a:ext cx="7410450" cy="2797737"/>
          </a:xfrm>
          <a:prstGeom prst="rect">
            <a:avLst/>
          </a:prstGeom>
        </p:spPr>
      </p:pic>
    </p:spTree>
    <p:extLst>
      <p:ext uri="{BB962C8B-B14F-4D97-AF65-F5344CB8AC3E}">
        <p14:creationId xmlns:p14="http://schemas.microsoft.com/office/powerpoint/2010/main" val="28544844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Summary</a:t>
            </a:r>
            <a:endParaRPr lang="en-US" dirty="0"/>
          </a:p>
        </p:txBody>
      </p:sp>
      <p:sp>
        <p:nvSpPr>
          <p:cNvPr id="4" name="Content Placeholder 3"/>
          <p:cNvSpPr>
            <a:spLocks noGrp="1"/>
          </p:cNvSpPr>
          <p:nvPr>
            <p:ph idx="1"/>
          </p:nvPr>
        </p:nvSpPr>
        <p:spPr/>
        <p:txBody>
          <a:bodyPr/>
          <a:lstStyle/>
          <a:p>
            <a:r>
              <a:rPr lang="en-US" dirty="0"/>
              <a:t>In this lesson, you have learnt:</a:t>
            </a:r>
          </a:p>
          <a:p>
            <a:pPr lvl="1"/>
            <a:r>
              <a:rPr lang="en-US" dirty="0" smtClean="0"/>
              <a:t>What is Cloud Native approach</a:t>
            </a:r>
            <a:endParaRPr lang="en-US" dirty="0"/>
          </a:p>
          <a:p>
            <a:pPr lvl="1"/>
            <a:r>
              <a:rPr lang="en-US" dirty="0" smtClean="0"/>
              <a:t>Purpose </a:t>
            </a:r>
            <a:r>
              <a:rPr lang="en-US" dirty="0"/>
              <a:t>of Cloud Native approach</a:t>
            </a:r>
            <a:endParaRPr lang="en-US" dirty="0" smtClean="0"/>
          </a:p>
          <a:p>
            <a:pPr lvl="1"/>
            <a:r>
              <a:rPr lang="en-US" dirty="0" smtClean="0"/>
              <a:t>Benefits </a:t>
            </a:r>
            <a:r>
              <a:rPr lang="en-US" dirty="0"/>
              <a:t>of Cloud Native approach</a:t>
            </a:r>
          </a:p>
          <a:p>
            <a:pPr lvl="1"/>
            <a:r>
              <a:rPr lang="en-US" dirty="0" smtClean="0"/>
              <a:t>Company in Cloud</a:t>
            </a:r>
          </a:p>
          <a:p>
            <a:pPr lvl="1"/>
            <a:r>
              <a:rPr lang="en-US" dirty="0" smtClean="0"/>
              <a:t>12 Factor App </a:t>
            </a:r>
            <a:endParaRPr lang="en-US" dirty="0"/>
          </a:p>
          <a:p>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Review – </a:t>
            </a:r>
            <a:r>
              <a:rPr lang="en-US" dirty="0" smtClean="0"/>
              <a:t>Questions</a:t>
            </a:r>
            <a:endParaRPr lang="en-US" dirty="0"/>
          </a:p>
        </p:txBody>
      </p:sp>
      <p:sp>
        <p:nvSpPr>
          <p:cNvPr id="4" name="Content Placeholder 3"/>
          <p:cNvSpPr>
            <a:spLocks noGrp="1"/>
          </p:cNvSpPr>
          <p:nvPr>
            <p:ph idx="1"/>
          </p:nvPr>
        </p:nvSpPr>
        <p:spPr/>
        <p:txBody>
          <a:bodyPr/>
          <a:lstStyle/>
          <a:p>
            <a:r>
              <a:rPr lang="en-US" dirty="0"/>
              <a:t>Question 1: </a:t>
            </a:r>
            <a:r>
              <a:rPr lang="en-US" dirty="0" smtClean="0"/>
              <a:t>_____is </a:t>
            </a:r>
            <a:r>
              <a:rPr lang="en-US" dirty="0"/>
              <a:t>a style of Computing in which scalable and elastic IT-enabled capabilities are delivered as a Service using Internet technology </a:t>
            </a:r>
            <a:endParaRPr lang="en-US" dirty="0" smtClean="0"/>
          </a:p>
          <a:p>
            <a:pPr marL="0" indent="0">
              <a:buNone/>
            </a:pPr>
            <a:endParaRPr lang="en-US" dirty="0" smtClean="0"/>
          </a:p>
          <a:p>
            <a:r>
              <a:rPr lang="en-US" dirty="0" smtClean="0"/>
              <a:t>Question </a:t>
            </a:r>
            <a:r>
              <a:rPr lang="en-US" dirty="0"/>
              <a:t>2: _____________ An ever changing group of methodologies and tools which </a:t>
            </a:r>
          </a:p>
          <a:p>
            <a:pPr marL="0" indent="0">
              <a:buNone/>
            </a:pPr>
            <a:r>
              <a:rPr lang="en-US" dirty="0"/>
              <a:t>   allows Software systems to be adaptable , </a:t>
            </a:r>
            <a:endParaRPr lang="en-US" dirty="0" smtClean="0"/>
          </a:p>
          <a:p>
            <a:pPr marL="0" indent="0">
              <a:buNone/>
            </a:pPr>
            <a:r>
              <a:rPr lang="en-US" dirty="0"/>
              <a:t> </a:t>
            </a:r>
            <a:r>
              <a:rPr lang="en-US" dirty="0" smtClean="0"/>
              <a:t>  agile </a:t>
            </a:r>
            <a:r>
              <a:rPr lang="en-US" dirty="0"/>
              <a:t>, </a:t>
            </a:r>
            <a:r>
              <a:rPr lang="en-US" dirty="0" smtClean="0"/>
              <a:t>resilient   </a:t>
            </a:r>
            <a:r>
              <a:rPr lang="en-US" dirty="0"/>
              <a:t>and cooperative </a:t>
            </a:r>
          </a:p>
          <a:p>
            <a:pPr lvl="1"/>
            <a:endParaRPr lang="en-US" dirty="0" smtClean="0"/>
          </a:p>
          <a:p>
            <a:pPr lvl="1"/>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Review – </a:t>
            </a:r>
            <a:r>
              <a:rPr lang="en-US" dirty="0" smtClean="0"/>
              <a:t>Questions</a:t>
            </a:r>
            <a:endParaRPr lang="en-US" dirty="0"/>
          </a:p>
        </p:txBody>
      </p:sp>
      <p:sp>
        <p:nvSpPr>
          <p:cNvPr id="4" name="Content Placeholder 3"/>
          <p:cNvSpPr>
            <a:spLocks noGrp="1"/>
          </p:cNvSpPr>
          <p:nvPr>
            <p:ph idx="1"/>
          </p:nvPr>
        </p:nvSpPr>
        <p:spPr/>
        <p:txBody>
          <a:bodyPr/>
          <a:lstStyle/>
          <a:p>
            <a:r>
              <a:rPr lang="en-US" dirty="0"/>
              <a:t>Question </a:t>
            </a:r>
            <a:r>
              <a:rPr lang="en-US" dirty="0" smtClean="0"/>
              <a:t>3: </a:t>
            </a:r>
            <a:r>
              <a:rPr lang="en-US" dirty="0"/>
              <a:t>_________ </a:t>
            </a:r>
            <a:r>
              <a:rPr lang="en-US" dirty="0" smtClean="0"/>
              <a:t>offer </a:t>
            </a:r>
            <a:r>
              <a:rPr lang="en-US" dirty="0"/>
              <a:t>both efficiency and speed compared with standard virtual machines (VMs) </a:t>
            </a:r>
            <a:endParaRPr lang="en-US" dirty="0" smtClean="0"/>
          </a:p>
          <a:p>
            <a:pPr marL="0" indent="0">
              <a:buNone/>
            </a:pPr>
            <a:endParaRPr lang="en-US" dirty="0" smtClean="0"/>
          </a:p>
          <a:p>
            <a:r>
              <a:rPr lang="en-US" dirty="0" smtClean="0"/>
              <a:t>Question 4: </a:t>
            </a:r>
            <a:r>
              <a:rPr lang="en-US" dirty="0"/>
              <a:t>Demand of Modern World application?</a:t>
            </a:r>
          </a:p>
          <a:p>
            <a:pPr lvl="1"/>
            <a:r>
              <a:rPr lang="en-US" dirty="0"/>
              <a:t>Resilience</a:t>
            </a:r>
          </a:p>
          <a:p>
            <a:pPr lvl="1"/>
            <a:r>
              <a:rPr lang="en-US" dirty="0"/>
              <a:t>Agility</a:t>
            </a:r>
          </a:p>
          <a:p>
            <a:pPr lvl="1"/>
            <a:r>
              <a:rPr lang="en-US" dirty="0"/>
              <a:t>Adaptability</a:t>
            </a:r>
          </a:p>
          <a:p>
            <a:pPr lvl="1"/>
            <a:r>
              <a:rPr lang="en-US" dirty="0"/>
              <a:t>All of the above</a:t>
            </a:r>
          </a:p>
          <a:p>
            <a:pPr lvl="1"/>
            <a:endParaRPr lang="en-US" dirty="0"/>
          </a:p>
          <a:p>
            <a:endParaRPr lang="en-US" dirty="0"/>
          </a:p>
          <a:p>
            <a:pPr marL="0" indent="0">
              <a:buNone/>
            </a:pP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Review – </a:t>
            </a:r>
            <a:r>
              <a:rPr lang="en-US" dirty="0" smtClean="0"/>
              <a:t>Questions</a:t>
            </a:r>
            <a:endParaRPr lang="en-US" dirty="0"/>
          </a:p>
        </p:txBody>
      </p:sp>
      <p:sp>
        <p:nvSpPr>
          <p:cNvPr id="4" name="Content Placeholder 3"/>
          <p:cNvSpPr>
            <a:spLocks noGrp="1"/>
          </p:cNvSpPr>
          <p:nvPr>
            <p:ph idx="1"/>
          </p:nvPr>
        </p:nvSpPr>
        <p:spPr/>
        <p:txBody>
          <a:bodyPr/>
          <a:lstStyle/>
          <a:p>
            <a:r>
              <a:rPr lang="en-US" dirty="0"/>
              <a:t>Question 5</a:t>
            </a:r>
            <a:r>
              <a:rPr lang="en-US" dirty="0" smtClean="0"/>
              <a:t>: </a:t>
            </a:r>
            <a:r>
              <a:rPr lang="en-US" dirty="0"/>
              <a:t>_________ </a:t>
            </a:r>
            <a:r>
              <a:rPr lang="en-US" sz="2400" dirty="0" smtClean="0">
                <a:solidFill>
                  <a:schemeClr val="dk1"/>
                </a:solidFill>
              </a:rPr>
              <a:t> </a:t>
            </a:r>
            <a:r>
              <a:rPr lang="en-US" dirty="0"/>
              <a:t>architecture allows developers to build close dependencies between the application and underlying OS, hardware, storage, and backing services</a:t>
            </a:r>
            <a:r>
              <a:rPr lang="en-US" sz="2400" dirty="0">
                <a:solidFill>
                  <a:schemeClr val="dk1"/>
                </a:solidFill>
              </a:rPr>
              <a:t>. </a:t>
            </a:r>
            <a:endParaRPr lang="en-US" dirty="0"/>
          </a:p>
          <a:p>
            <a:pPr marL="0" indent="0">
              <a:buNone/>
            </a:pPr>
            <a:endParaRPr lang="en-US" dirty="0"/>
          </a:p>
          <a:p>
            <a:r>
              <a:rPr lang="en-US" dirty="0" smtClean="0"/>
              <a:t>Question </a:t>
            </a:r>
            <a:r>
              <a:rPr lang="en-US" dirty="0"/>
              <a:t>6</a:t>
            </a:r>
            <a:r>
              <a:rPr lang="en-US" dirty="0" smtClean="0"/>
              <a:t>: </a:t>
            </a:r>
            <a:r>
              <a:rPr lang="en-US" dirty="0"/>
              <a:t>Which of the followings </a:t>
            </a:r>
            <a:r>
              <a:rPr lang="en-US" dirty="0" smtClean="0"/>
              <a:t>are Cloud Native companies</a:t>
            </a:r>
            <a:endParaRPr lang="en-US" dirty="0"/>
          </a:p>
          <a:p>
            <a:pPr lvl="1"/>
            <a:r>
              <a:rPr lang="en-US" dirty="0" smtClean="0"/>
              <a:t>Uber</a:t>
            </a:r>
            <a:endParaRPr lang="en-US" dirty="0"/>
          </a:p>
          <a:p>
            <a:pPr lvl="1"/>
            <a:r>
              <a:rPr lang="en-US" dirty="0" smtClean="0"/>
              <a:t>Amazon</a:t>
            </a:r>
            <a:endParaRPr lang="en-US" dirty="0"/>
          </a:p>
          <a:p>
            <a:pPr lvl="1"/>
            <a:r>
              <a:rPr lang="en-US" dirty="0" smtClean="0"/>
              <a:t>All of the above</a:t>
            </a:r>
            <a:endParaRPr lang="en-US" dirty="0"/>
          </a:p>
          <a:p>
            <a:pPr lvl="1"/>
            <a:endParaRPr lang="en-US" dirty="0"/>
          </a:p>
          <a:p>
            <a:endParaRPr lang="en-US" dirty="0"/>
          </a:p>
          <a:p>
            <a:pPr marL="0" indent="0">
              <a:buNone/>
            </a:pPr>
            <a:endParaRPr lang="en-US" dirty="0"/>
          </a:p>
        </p:txBody>
      </p:sp>
    </p:spTree>
    <p:extLst>
      <p:ext uri="{BB962C8B-B14F-4D97-AF65-F5344CB8AC3E}">
        <p14:creationId xmlns:p14="http://schemas.microsoft.com/office/powerpoint/2010/main" val="8189039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1200" dirty="0" smtClean="0"/>
              <a:t>3.1: </a:t>
            </a:r>
            <a:r>
              <a:rPr lang="en-US" sz="1200" dirty="0"/>
              <a:t>Cloud Native Approach</a:t>
            </a:r>
            <a:r>
              <a:rPr lang="en-IN" dirty="0" smtClean="0"/>
              <a:t/>
            </a:r>
            <a:br>
              <a:rPr lang="en-IN" dirty="0" smtClean="0"/>
            </a:br>
            <a:r>
              <a:rPr lang="en-IN" sz="2000" dirty="0" smtClean="0"/>
              <a:t>What is Cloud native</a:t>
            </a:r>
            <a:endParaRPr lang="en-IN" sz="2000" dirty="0"/>
          </a:p>
        </p:txBody>
      </p:sp>
      <p:pic>
        <p:nvPicPr>
          <p:cNvPr id="5" name="Picture 4"/>
          <p:cNvPicPr>
            <a:picLocks noChangeAspect="1"/>
          </p:cNvPicPr>
          <p:nvPr/>
        </p:nvPicPr>
        <p:blipFill>
          <a:blip r:embed="rId3"/>
          <a:stretch>
            <a:fillRect/>
          </a:stretch>
        </p:blipFill>
        <p:spPr>
          <a:xfrm>
            <a:off x="1362396" y="1494766"/>
            <a:ext cx="3520322" cy="4720512"/>
          </a:xfrm>
          <a:prstGeom prst="rect">
            <a:avLst/>
          </a:prstGeom>
        </p:spPr>
      </p:pic>
      <p:sp>
        <p:nvSpPr>
          <p:cNvPr id="2" name="Content Placeholder 1"/>
          <p:cNvSpPr>
            <a:spLocks noGrp="1"/>
          </p:cNvSpPr>
          <p:nvPr>
            <p:ph idx="1"/>
          </p:nvPr>
        </p:nvSpPr>
        <p:spPr/>
        <p:txBody>
          <a:bodyPr/>
          <a:lstStyle/>
          <a:p>
            <a:endParaRPr lang="en-US" dirty="0"/>
          </a:p>
        </p:txBody>
      </p:sp>
    </p:spTree>
    <p:extLst>
      <p:ext uri="{BB962C8B-B14F-4D97-AF65-F5344CB8AC3E}">
        <p14:creationId xmlns:p14="http://schemas.microsoft.com/office/powerpoint/2010/main" val="488918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158" y="268870"/>
            <a:ext cx="7395796" cy="660888"/>
          </a:xfrm>
          <a:noFill/>
          <a:ln w="9525">
            <a:noFill/>
            <a:miter lim="800000"/>
            <a:headEnd/>
            <a:tailEnd/>
          </a:ln>
        </p:spPr>
        <p:txBody>
          <a:bodyPr vert="horz" wrap="square" lIns="84406" tIns="42203" rIns="84406" bIns="42203" numCol="1" rtlCol="0" anchor="ctr" anchorCtr="0" compatLnSpc="1">
            <a:prstTxWarp prst="textNoShape">
              <a:avLst/>
            </a:prstTxWarp>
            <a:noAutofit/>
          </a:bodyPr>
          <a:lstStyle/>
          <a:p>
            <a:r>
              <a:rPr lang="en-US" sz="1200" dirty="0" smtClean="0"/>
              <a:t>3.1: </a:t>
            </a:r>
            <a:r>
              <a:rPr lang="en-US" sz="1200" dirty="0"/>
              <a:t>Cloud Native Approach</a:t>
            </a:r>
            <a:r>
              <a:rPr lang="en-US" dirty="0" smtClean="0">
                <a:cs typeface="Arial" charset="0"/>
              </a:rPr>
              <a:t/>
            </a:r>
            <a:br>
              <a:rPr lang="en-US" dirty="0" smtClean="0">
                <a:cs typeface="Arial" charset="0"/>
              </a:rPr>
            </a:br>
            <a:r>
              <a:rPr lang="en-US" sz="2000" dirty="0" smtClean="0">
                <a:cs typeface="Arial" charset="0"/>
              </a:rPr>
              <a:t>What </a:t>
            </a:r>
            <a:r>
              <a:rPr lang="en-US" sz="2000" dirty="0">
                <a:cs typeface="Arial" charset="0"/>
              </a:rPr>
              <a:t>is a Cloud Native Application?</a:t>
            </a:r>
          </a:p>
        </p:txBody>
      </p:sp>
      <p:sp>
        <p:nvSpPr>
          <p:cNvPr id="4" name="Rounded Rectangle 3"/>
          <p:cNvSpPr/>
          <p:nvPr/>
        </p:nvSpPr>
        <p:spPr>
          <a:xfrm>
            <a:off x="1252655" y="2399453"/>
            <a:ext cx="6626921" cy="2468988"/>
          </a:xfrm>
          <a:prstGeom prst="roundRect">
            <a:avLst>
              <a:gd name="adj" fmla="val 3763"/>
            </a:avLst>
          </a:prstGeom>
          <a:solidFill>
            <a:srgbClr val="F2F2F2">
              <a:alpha val="65882"/>
            </a:srgbClr>
          </a:solidFill>
          <a:ln>
            <a:solidFill>
              <a:schemeClr val="bg2">
                <a:lumMod val="90000"/>
              </a:schemeClr>
            </a:solidFill>
          </a:ln>
        </p:spPr>
        <p:txBody>
          <a:bodyPr wrap="square">
            <a:spAutoFit/>
          </a:bodyPr>
          <a:lstStyle/>
          <a:p>
            <a:pPr algn="ctr"/>
            <a:r>
              <a:rPr lang="en-US" sz="3323" b="1" dirty="0">
                <a:solidFill>
                  <a:schemeClr val="accent5">
                    <a:lumMod val="75000"/>
                  </a:schemeClr>
                </a:solidFill>
              </a:rPr>
              <a:t>Cloud Native Applications</a:t>
            </a:r>
            <a:endParaRPr lang="en-US" sz="2954" dirty="0">
              <a:solidFill>
                <a:schemeClr val="tx2">
                  <a:lumMod val="75000"/>
                </a:schemeClr>
              </a:solidFill>
            </a:endParaRPr>
          </a:p>
          <a:p>
            <a:pPr algn="ctr"/>
            <a:r>
              <a:rPr lang="en-US" sz="2954" dirty="0">
                <a:solidFill>
                  <a:srgbClr val="020202"/>
                </a:solidFill>
              </a:rPr>
              <a:t>are Applications that are built so as to </a:t>
            </a:r>
            <a:r>
              <a:rPr lang="en-US" sz="2954" b="1" dirty="0">
                <a:solidFill>
                  <a:srgbClr val="1F497D"/>
                </a:solidFill>
              </a:rPr>
              <a:t>leverage maximum benefits </a:t>
            </a:r>
          </a:p>
          <a:p>
            <a:pPr algn="ctr"/>
            <a:r>
              <a:rPr lang="en-US" sz="2954" dirty="0">
                <a:solidFill>
                  <a:srgbClr val="020202"/>
                </a:solidFill>
              </a:rPr>
              <a:t>of the underlying </a:t>
            </a:r>
          </a:p>
          <a:p>
            <a:pPr algn="ctr"/>
            <a:r>
              <a:rPr lang="en-US" sz="2954" b="1" dirty="0">
                <a:solidFill>
                  <a:srgbClr val="1F497D"/>
                </a:solidFill>
              </a:rPr>
              <a:t>native cloud platform.</a:t>
            </a:r>
            <a:endParaRPr lang="en-US" sz="2954" dirty="0">
              <a:solidFill>
                <a:schemeClr val="tx2">
                  <a:lumMod val="75000"/>
                </a:schemeClr>
              </a:solidFill>
            </a:endParaRPr>
          </a:p>
        </p:txBody>
      </p:sp>
      <p:sp>
        <p:nvSpPr>
          <p:cNvPr id="8" name="Shape 75"/>
          <p:cNvSpPr txBox="1">
            <a:spLocks/>
          </p:cNvSpPr>
          <p:nvPr/>
        </p:nvSpPr>
        <p:spPr>
          <a:xfrm>
            <a:off x="351696" y="5329073"/>
            <a:ext cx="8440613" cy="556311"/>
          </a:xfrm>
          <a:prstGeom prst="roundRect">
            <a:avLst>
              <a:gd name="adj" fmla="val 1837"/>
            </a:avLst>
          </a:prstGeom>
          <a:solidFill>
            <a:schemeClr val="tx2"/>
          </a:solidFill>
          <a:ln>
            <a:solidFill>
              <a:schemeClr val="accent1"/>
            </a:solidFill>
          </a:ln>
        </p:spPr>
        <p:txBody>
          <a:bodyPr lIns="253218" rIns="253218" anchor="ctr"/>
          <a:lstStyle>
            <a:lvl1pPr marL="342900" indent="-342900" algn="l" defTabSz="914400" rtl="0" eaLnBrk="1" fontAlgn="base" latinLnBrk="0" hangingPunct="1">
              <a:spcBef>
                <a:spcPct val="0"/>
              </a:spcBef>
              <a:spcAft>
                <a:spcPts val="600"/>
              </a:spcAft>
              <a:buClr>
                <a:schemeClr val="accent2"/>
              </a:buClr>
              <a:buFont typeface="Wingdings" pitchFamily="2" charset="2"/>
              <a:buChar char="§"/>
              <a:defRPr lang="en-US" sz="1600" b="0" kern="1200" dirty="0" smtClean="0">
                <a:solidFill>
                  <a:schemeClr val="tx1"/>
                </a:solidFill>
                <a:latin typeface="Arial" pitchFamily="34" charset="0"/>
                <a:ea typeface="+mn-ea"/>
                <a:cs typeface="Arial" pitchFamily="34" charset="0"/>
              </a:defRPr>
            </a:lvl1pPr>
            <a:lvl2pPr marL="742950" indent="-285750" algn="l" defTabSz="914400" rtl="0" eaLnBrk="1" fontAlgn="base" latinLnBrk="0" hangingPunct="1">
              <a:spcBef>
                <a:spcPct val="0"/>
              </a:spcBef>
              <a:spcAft>
                <a:spcPts val="600"/>
              </a:spcAft>
              <a:buClr>
                <a:schemeClr val="accent2"/>
              </a:buClr>
              <a:buFont typeface="Arial" pitchFamily="34" charset="0"/>
              <a:buChar char="–"/>
              <a:defRPr lang="en-US" sz="1600" b="0" kern="1200" dirty="0" smtClean="0">
                <a:solidFill>
                  <a:schemeClr val="tx1"/>
                </a:solidFill>
                <a:latin typeface="Arial" pitchFamily="34" charset="0"/>
                <a:ea typeface="+mn-ea"/>
                <a:cs typeface="Arial" pitchFamily="34" charset="0"/>
              </a:defRPr>
            </a:lvl2pPr>
            <a:lvl3pPr marL="1025525" indent="-228600" algn="l" defTabSz="914400" rtl="0" eaLnBrk="1" fontAlgn="base" latinLnBrk="0" hangingPunct="1">
              <a:spcBef>
                <a:spcPct val="0"/>
              </a:spcBef>
              <a:spcAft>
                <a:spcPts val="600"/>
              </a:spcAft>
              <a:buClr>
                <a:schemeClr val="accent2"/>
              </a:buClr>
              <a:buFont typeface="Arial" pitchFamily="34" charset="0"/>
              <a:buChar char="•"/>
              <a:defRPr lang="en-US" sz="1400" b="0" kern="1200" dirty="0" smtClean="0">
                <a:solidFill>
                  <a:schemeClr val="tx1"/>
                </a:solidFill>
                <a:latin typeface="Arial" pitchFamily="34" charset="0"/>
                <a:ea typeface="+mn-ea"/>
                <a:cs typeface="Arial" pitchFamily="34" charset="0"/>
              </a:defRPr>
            </a:lvl3pPr>
            <a:lvl4pPr marL="1317625"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smtClean="0">
                <a:solidFill>
                  <a:schemeClr val="tx1"/>
                </a:solidFill>
                <a:latin typeface="Arial" pitchFamily="34" charset="0"/>
                <a:ea typeface="+mn-ea"/>
                <a:cs typeface="Arial" pitchFamily="34" charset="0"/>
              </a:defRPr>
            </a:lvl4pPr>
            <a:lvl5pPr marL="1541463"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ts val="0"/>
              </a:spcBef>
              <a:spcAft>
                <a:spcPts val="0"/>
              </a:spcAft>
              <a:buNone/>
            </a:pPr>
            <a:r>
              <a:rPr lang="en-US" sz="1477" b="1" dirty="0">
                <a:solidFill>
                  <a:schemeClr val="bg1"/>
                </a:solidFill>
              </a:rPr>
              <a:t>Cloud Native Application allows increased </a:t>
            </a:r>
            <a:r>
              <a:rPr lang="en-US" sz="1477" b="1" dirty="0">
                <a:solidFill>
                  <a:schemeClr val="bg1">
                    <a:lumMod val="50000"/>
                  </a:schemeClr>
                </a:solidFill>
              </a:rPr>
              <a:t>Business Agility </a:t>
            </a:r>
            <a:r>
              <a:rPr lang="en-US" sz="1477" b="1" dirty="0">
                <a:solidFill>
                  <a:schemeClr val="bg1"/>
                </a:solidFill>
              </a:rPr>
              <a:t>&amp; </a:t>
            </a:r>
            <a:r>
              <a:rPr lang="en-US" sz="1477" b="1" dirty="0">
                <a:solidFill>
                  <a:schemeClr val="bg1">
                    <a:lumMod val="50000"/>
                  </a:schemeClr>
                </a:solidFill>
              </a:rPr>
              <a:t>Operational Efficiency</a:t>
            </a:r>
            <a:r>
              <a:rPr lang="en-US" sz="1477" b="1" dirty="0">
                <a:solidFill>
                  <a:schemeClr val="bg1"/>
                </a:solidFill>
              </a:rPr>
              <a:t>.</a:t>
            </a:r>
          </a:p>
        </p:txBody>
      </p:sp>
      <p:cxnSp>
        <p:nvCxnSpPr>
          <p:cNvPr id="9" name="Straight Connector 8"/>
          <p:cNvCxnSpPr/>
          <p:nvPr/>
        </p:nvCxnSpPr>
        <p:spPr bwMode="auto">
          <a:xfrm>
            <a:off x="4635421" y="5752656"/>
            <a:ext cx="1434905" cy="0"/>
          </a:xfrm>
          <a:prstGeom prst="line">
            <a:avLst/>
          </a:prstGeom>
          <a:solidFill>
            <a:schemeClr val="tx2"/>
          </a:solidFill>
          <a:ln w="57150" cap="flat" cmpd="sng" algn="ctr">
            <a:solidFill>
              <a:schemeClr val="accent3"/>
            </a:solidFill>
            <a:prstDash val="solid"/>
            <a:round/>
            <a:headEnd type="none" w="med" len="med"/>
            <a:tailEnd type="none" w="med" len="med"/>
          </a:ln>
          <a:effectLst/>
        </p:spPr>
      </p:cxnSp>
      <p:cxnSp>
        <p:nvCxnSpPr>
          <p:cNvPr id="10" name="Straight Connector 9"/>
          <p:cNvCxnSpPr/>
          <p:nvPr/>
        </p:nvCxnSpPr>
        <p:spPr bwMode="auto">
          <a:xfrm>
            <a:off x="6310113" y="5752656"/>
            <a:ext cx="2025748" cy="0"/>
          </a:xfrm>
          <a:prstGeom prst="line">
            <a:avLst/>
          </a:prstGeom>
          <a:solidFill>
            <a:schemeClr val="tx2"/>
          </a:solidFill>
          <a:ln w="57150" cap="flat" cmpd="sng" algn="ctr">
            <a:solidFill>
              <a:schemeClr val="accent3"/>
            </a:solidFill>
            <a:prstDash val="solid"/>
            <a:round/>
            <a:headEnd type="none" w="med" len="med"/>
            <a:tailEnd type="none" w="med" len="med"/>
          </a:ln>
          <a:effectLst/>
        </p:spPr>
      </p:cxnSp>
      <p:sp>
        <p:nvSpPr>
          <p:cNvPr id="11" name="TextBox 10"/>
          <p:cNvSpPr txBox="1"/>
          <p:nvPr/>
        </p:nvSpPr>
        <p:spPr>
          <a:xfrm>
            <a:off x="1685376" y="1249623"/>
            <a:ext cx="1566454" cy="319639"/>
          </a:xfrm>
          <a:prstGeom prst="rect">
            <a:avLst/>
          </a:prstGeom>
          <a:noFill/>
        </p:spPr>
        <p:txBody>
          <a:bodyPr wrap="none" rtlCol="0">
            <a:spAutoFit/>
          </a:bodyPr>
          <a:lstStyle/>
          <a:p>
            <a:r>
              <a:rPr lang="en-US" sz="1477" b="1" dirty="0">
                <a:solidFill>
                  <a:srgbClr val="C00000"/>
                </a:solidFill>
              </a:rPr>
              <a:t>Microservices?</a:t>
            </a:r>
          </a:p>
        </p:txBody>
      </p:sp>
      <p:sp>
        <p:nvSpPr>
          <p:cNvPr id="12" name="TextBox 11"/>
          <p:cNvSpPr txBox="1"/>
          <p:nvPr/>
        </p:nvSpPr>
        <p:spPr>
          <a:xfrm>
            <a:off x="697042" y="1667647"/>
            <a:ext cx="1016625" cy="319639"/>
          </a:xfrm>
          <a:prstGeom prst="rect">
            <a:avLst/>
          </a:prstGeom>
          <a:noFill/>
        </p:spPr>
        <p:txBody>
          <a:bodyPr wrap="none" rtlCol="0">
            <a:spAutoFit/>
          </a:bodyPr>
          <a:lstStyle/>
          <a:p>
            <a:r>
              <a:rPr lang="en-US" sz="1477" b="1" dirty="0">
                <a:solidFill>
                  <a:srgbClr val="C00000"/>
                </a:solidFill>
              </a:rPr>
              <a:t>DevOps?</a:t>
            </a:r>
          </a:p>
        </p:txBody>
      </p:sp>
      <p:sp>
        <p:nvSpPr>
          <p:cNvPr id="13" name="TextBox 12"/>
          <p:cNvSpPr txBox="1"/>
          <p:nvPr/>
        </p:nvSpPr>
        <p:spPr>
          <a:xfrm>
            <a:off x="3976707" y="1585865"/>
            <a:ext cx="1826141" cy="319639"/>
          </a:xfrm>
          <a:prstGeom prst="rect">
            <a:avLst/>
          </a:prstGeom>
          <a:noFill/>
        </p:spPr>
        <p:txBody>
          <a:bodyPr wrap="none" rtlCol="0">
            <a:spAutoFit/>
          </a:bodyPr>
          <a:lstStyle/>
          <a:p>
            <a:r>
              <a:rPr lang="en-US" sz="1477" b="1" dirty="0">
                <a:solidFill>
                  <a:srgbClr val="C00000"/>
                </a:solidFill>
              </a:rPr>
              <a:t>API Management?</a:t>
            </a:r>
          </a:p>
        </p:txBody>
      </p:sp>
      <p:sp>
        <p:nvSpPr>
          <p:cNvPr id="14" name="TextBox 13"/>
          <p:cNvSpPr txBox="1"/>
          <p:nvPr/>
        </p:nvSpPr>
        <p:spPr>
          <a:xfrm>
            <a:off x="5916585" y="1282318"/>
            <a:ext cx="764953" cy="319639"/>
          </a:xfrm>
          <a:prstGeom prst="rect">
            <a:avLst/>
          </a:prstGeom>
          <a:noFill/>
        </p:spPr>
        <p:txBody>
          <a:bodyPr wrap="none" rtlCol="0">
            <a:spAutoFit/>
          </a:bodyPr>
          <a:lstStyle/>
          <a:p>
            <a:r>
              <a:rPr lang="en-US" sz="1477" b="1" dirty="0">
                <a:solidFill>
                  <a:srgbClr val="C00000"/>
                </a:solidFill>
              </a:rPr>
              <a:t>PaaS?</a:t>
            </a:r>
          </a:p>
        </p:txBody>
      </p:sp>
      <p:sp>
        <p:nvSpPr>
          <p:cNvPr id="15" name="TextBox 14"/>
          <p:cNvSpPr txBox="1"/>
          <p:nvPr/>
        </p:nvSpPr>
        <p:spPr>
          <a:xfrm>
            <a:off x="6746550" y="1668747"/>
            <a:ext cx="1782860" cy="319639"/>
          </a:xfrm>
          <a:prstGeom prst="rect">
            <a:avLst/>
          </a:prstGeom>
          <a:noFill/>
        </p:spPr>
        <p:txBody>
          <a:bodyPr wrap="none" rtlCol="0">
            <a:spAutoFit/>
          </a:bodyPr>
          <a:lstStyle/>
          <a:p>
            <a:r>
              <a:rPr lang="en-US" sz="1477" b="1" dirty="0">
                <a:solidFill>
                  <a:srgbClr val="C00000"/>
                </a:solidFill>
              </a:rPr>
              <a:t>Containerization?</a:t>
            </a:r>
          </a:p>
        </p:txBody>
      </p:sp>
      <p:sp>
        <p:nvSpPr>
          <p:cNvPr id="16" name="TextBox 15"/>
          <p:cNvSpPr txBox="1"/>
          <p:nvPr/>
        </p:nvSpPr>
        <p:spPr>
          <a:xfrm>
            <a:off x="2500672" y="1833521"/>
            <a:ext cx="1261884" cy="319639"/>
          </a:xfrm>
          <a:prstGeom prst="rect">
            <a:avLst/>
          </a:prstGeom>
          <a:noFill/>
        </p:spPr>
        <p:txBody>
          <a:bodyPr wrap="none" rtlCol="0">
            <a:spAutoFit/>
          </a:bodyPr>
          <a:lstStyle/>
          <a:p>
            <a:r>
              <a:rPr lang="en-US" sz="1477" b="1" dirty="0">
                <a:solidFill>
                  <a:srgbClr val="C00000"/>
                </a:solidFill>
              </a:rPr>
              <a:t>Serverless?</a:t>
            </a:r>
          </a:p>
        </p:txBody>
      </p:sp>
    </p:spTree>
    <p:extLst>
      <p:ext uri="{BB962C8B-B14F-4D97-AF65-F5344CB8AC3E}">
        <p14:creationId xmlns:p14="http://schemas.microsoft.com/office/powerpoint/2010/main" val="19570333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200" dirty="0" smtClean="0"/>
              <a:t>3.1: </a:t>
            </a:r>
            <a:r>
              <a:rPr lang="en-US" sz="1200" dirty="0"/>
              <a:t>Cloud Native Approach</a:t>
            </a:r>
            <a:br>
              <a:rPr lang="en-US" sz="1200" dirty="0"/>
            </a:br>
            <a:r>
              <a:rPr lang="en-US" sz="1200" dirty="0"/>
              <a:t/>
            </a:r>
            <a:br>
              <a:rPr lang="en-US" sz="1200" dirty="0"/>
            </a:br>
            <a:r>
              <a:rPr lang="en-US" sz="2000" dirty="0" smtClean="0"/>
              <a:t>Cloud Native approach</a:t>
            </a:r>
            <a:endParaRPr lang="en-US" sz="2000" dirty="0"/>
          </a:p>
        </p:txBody>
      </p:sp>
      <p:sp>
        <p:nvSpPr>
          <p:cNvPr id="3" name="Content Placeholder 2"/>
          <p:cNvSpPr>
            <a:spLocks noGrp="1"/>
          </p:cNvSpPr>
          <p:nvPr>
            <p:ph idx="1"/>
          </p:nvPr>
        </p:nvSpPr>
        <p:spPr/>
        <p:txBody>
          <a:bodyPr>
            <a:normAutofit/>
          </a:bodyPr>
          <a:lstStyle/>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Cloud-native </a:t>
            </a:r>
            <a:r>
              <a:rPr lang="en-US" sz="1600" dirty="0"/>
              <a:t>is an approach to building and running applications </a:t>
            </a:r>
            <a:r>
              <a:rPr lang="en-US" sz="1600" dirty="0" smtClean="0"/>
              <a:t>which </a:t>
            </a:r>
            <a:r>
              <a:rPr lang="en-US" sz="1600" dirty="0"/>
              <a:t>exploits the advantages of the cloud computing delivery model. </a:t>
            </a:r>
            <a:endParaRPr lang="en-US" sz="1600" dirty="0" smtClean="0"/>
          </a:p>
          <a:p>
            <a:endParaRPr lang="en-US" sz="1600" dirty="0"/>
          </a:p>
          <a:p>
            <a:pPr marL="285750" indent="-285750">
              <a:buFont typeface="Arial" panose="020B0604020202020204" pitchFamily="34" charset="0"/>
              <a:buChar char="•"/>
            </a:pPr>
            <a:r>
              <a:rPr lang="en-US" sz="1600" dirty="0" smtClean="0"/>
              <a:t>Cloud-native talks about </a:t>
            </a:r>
            <a:r>
              <a:rPr lang="en-US" sz="1600" dirty="0"/>
              <a:t>how applications are created and deployed, not where. </a:t>
            </a:r>
            <a:endParaRPr lang="en-US" sz="1600" dirty="0" smtClean="0"/>
          </a:p>
          <a:p>
            <a:endParaRPr lang="en-US" sz="1600" dirty="0" smtClean="0"/>
          </a:p>
          <a:p>
            <a:pPr marL="285750" indent="-285750">
              <a:buFont typeface="Arial" panose="020B0604020202020204" pitchFamily="34" charset="0"/>
              <a:buChar char="•"/>
            </a:pPr>
            <a:r>
              <a:rPr lang="en-US" sz="1600" dirty="0" smtClean="0"/>
              <a:t>It has the </a:t>
            </a:r>
            <a:r>
              <a:rPr lang="en-US" sz="1600" dirty="0"/>
              <a:t>ability to offer nearly limitless computing power, on-demand, along with modern data and application services for developers. </a:t>
            </a:r>
            <a:endParaRPr lang="en-US" sz="1600" dirty="0" smtClean="0"/>
          </a:p>
          <a:p>
            <a:endParaRPr lang="en-US" sz="1600" dirty="0" smtClean="0"/>
          </a:p>
          <a:p>
            <a:pPr marL="285750" indent="-285750">
              <a:buFont typeface="Arial" panose="020B0604020202020204" pitchFamily="34" charset="0"/>
              <a:buChar char="•"/>
            </a:pPr>
            <a:r>
              <a:rPr lang="en-US" sz="1600" dirty="0"/>
              <a:t>When companies build and operate applications in a cloud-native fashion, they bring new ideas to market faster and respond sooner to customer demands.</a:t>
            </a:r>
          </a:p>
        </p:txBody>
      </p:sp>
    </p:spTree>
    <p:extLst>
      <p:ext uri="{BB962C8B-B14F-4D97-AF65-F5344CB8AC3E}">
        <p14:creationId xmlns:p14="http://schemas.microsoft.com/office/powerpoint/2010/main" val="27998794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3.1: </a:t>
            </a:r>
            <a:r>
              <a:rPr lang="en-US" sz="1200" dirty="0"/>
              <a:t>Cloud Native Approach</a:t>
            </a:r>
            <a:br>
              <a:rPr lang="en-US" sz="1200" dirty="0"/>
            </a:br>
            <a:r>
              <a:rPr lang="en-US" dirty="0" smtClean="0"/>
              <a:t>Cloud Native approach</a:t>
            </a:r>
            <a:endParaRPr lang="en-US" dirty="0"/>
          </a:p>
        </p:txBody>
      </p:sp>
      <p:pic>
        <p:nvPicPr>
          <p:cNvPr id="4" name="Content Placeholder 3" descr="https://d1fto35gcfffzn.cloudfront.net/images/topics/cloudnative/diagram-cloud-native.png"/>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68636" y="1495425"/>
            <a:ext cx="6929610" cy="4643438"/>
          </a:xfrm>
          <a:prstGeom prst="rect">
            <a:avLst/>
          </a:prstGeom>
          <a:noFill/>
          <a:ln>
            <a:noFill/>
          </a:ln>
        </p:spPr>
      </p:pic>
    </p:spTree>
    <p:extLst>
      <p:ext uri="{BB962C8B-B14F-4D97-AF65-F5344CB8AC3E}">
        <p14:creationId xmlns:p14="http://schemas.microsoft.com/office/powerpoint/2010/main" val="21126548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3.1: </a:t>
            </a:r>
            <a:r>
              <a:rPr lang="en-US" sz="1200" dirty="0"/>
              <a:t>Cloud Native Approach </a:t>
            </a:r>
            <a:r>
              <a:rPr lang="en-US" sz="1200" dirty="0" smtClean="0"/>
              <a:t/>
            </a:r>
            <a:br>
              <a:rPr lang="en-US" sz="1200" dirty="0" smtClean="0"/>
            </a:br>
            <a:r>
              <a:rPr lang="en-US" dirty="0" smtClean="0"/>
              <a:t>Devops</a:t>
            </a:r>
            <a:endParaRPr lang="en-US"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dirty="0" smtClean="0"/>
              <a:t>It </a:t>
            </a:r>
            <a:r>
              <a:rPr lang="en-US" dirty="0"/>
              <a:t>is the collaboration between software </a:t>
            </a:r>
            <a:r>
              <a:rPr lang="en-US" dirty="0" smtClean="0"/>
              <a:t>developers </a:t>
            </a:r>
            <a:r>
              <a:rPr lang="en-US" dirty="0"/>
              <a:t>and IT </a:t>
            </a:r>
            <a:r>
              <a:rPr lang="en-US" dirty="0" smtClean="0"/>
              <a:t>operations </a:t>
            </a:r>
            <a:r>
              <a:rPr lang="en-US" dirty="0"/>
              <a:t>with </a:t>
            </a:r>
            <a:r>
              <a:rPr lang="en-US" dirty="0" smtClean="0"/>
              <a:t>the goal of </a:t>
            </a:r>
            <a:r>
              <a:rPr lang="en-US" dirty="0"/>
              <a:t>constantly delivering </a:t>
            </a:r>
            <a:r>
              <a:rPr lang="en-US" dirty="0" smtClean="0"/>
              <a:t>high-quality software that </a:t>
            </a:r>
            <a:r>
              <a:rPr lang="en-US" dirty="0"/>
              <a:t>solves customer </a:t>
            </a:r>
            <a:r>
              <a:rPr lang="en-US" dirty="0" smtClean="0"/>
              <a:t>challenges.</a:t>
            </a:r>
          </a:p>
          <a:p>
            <a:endParaRPr lang="en-US" dirty="0"/>
          </a:p>
          <a:p>
            <a:endParaRPr lang="en-US" dirty="0"/>
          </a:p>
          <a:p>
            <a:endParaRPr lang="en-US" dirty="0" smtClean="0"/>
          </a:p>
          <a:p>
            <a:pPr marL="0" indent="0">
              <a:buNone/>
            </a:pPr>
            <a:endParaRPr lang="en-US" dirty="0"/>
          </a:p>
          <a:p>
            <a:pPr marL="0" indent="0">
              <a:buNone/>
            </a:pPr>
            <a:endParaRPr lang="en-US" dirty="0" smtClean="0"/>
          </a:p>
          <a:p>
            <a:pPr marL="0" indent="0">
              <a:buNone/>
            </a:pPr>
            <a:endParaRPr lang="en-US" dirty="0"/>
          </a:p>
          <a:p>
            <a:endParaRPr lang="en-US" dirty="0" smtClean="0"/>
          </a:p>
          <a:p>
            <a:pPr marL="285750" indent="-285750">
              <a:buFont typeface="Arial" panose="020B0604020202020204" pitchFamily="34" charset="0"/>
              <a:buChar char="•"/>
            </a:pPr>
            <a:r>
              <a:rPr lang="en-US" dirty="0" smtClean="0"/>
              <a:t>It creates </a:t>
            </a:r>
            <a:r>
              <a:rPr lang="en-US" dirty="0"/>
              <a:t>a culture and an environment </a:t>
            </a:r>
            <a:r>
              <a:rPr lang="en-US" dirty="0" smtClean="0"/>
              <a:t>where</a:t>
            </a:r>
          </a:p>
          <a:p>
            <a:r>
              <a:rPr lang="en-US" dirty="0" smtClean="0"/>
              <a:t>     building</a:t>
            </a:r>
            <a:r>
              <a:rPr lang="en-US" dirty="0"/>
              <a:t>, testing and releasing </a:t>
            </a:r>
            <a:r>
              <a:rPr lang="en-US" dirty="0" smtClean="0"/>
              <a:t>software happens </a:t>
            </a:r>
          </a:p>
          <a:p>
            <a:r>
              <a:rPr lang="en-US" dirty="0" smtClean="0"/>
              <a:t>     rapidly</a:t>
            </a:r>
            <a:r>
              <a:rPr lang="en-US" dirty="0"/>
              <a:t>, frequently</a:t>
            </a:r>
            <a:r>
              <a:rPr lang="en-US" dirty="0" smtClean="0"/>
              <a:t>, and </a:t>
            </a:r>
            <a:r>
              <a:rPr lang="en-US" dirty="0"/>
              <a:t>more consistently</a:t>
            </a:r>
            <a:r>
              <a:rPr lang="en-US" dirty="0" smtClean="0"/>
              <a:t>.</a:t>
            </a:r>
          </a:p>
        </p:txBody>
      </p:sp>
      <p:pic>
        <p:nvPicPr>
          <p:cNvPr id="4" name="Picture 3" descr="Image result for devop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8484" y="3038618"/>
            <a:ext cx="3489960" cy="2757744"/>
          </a:xfrm>
          <a:prstGeom prst="rect">
            <a:avLst/>
          </a:prstGeom>
          <a:noFill/>
          <a:ln>
            <a:noFill/>
          </a:ln>
        </p:spPr>
      </p:pic>
    </p:spTree>
    <p:extLst>
      <p:ext uri="{BB962C8B-B14F-4D97-AF65-F5344CB8AC3E}">
        <p14:creationId xmlns:p14="http://schemas.microsoft.com/office/powerpoint/2010/main" val="20124931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200" dirty="0" smtClean="0"/>
              <a:t>3.1: </a:t>
            </a:r>
            <a:r>
              <a:rPr lang="en-US" sz="1200" dirty="0"/>
              <a:t>Cloud Native Approach</a:t>
            </a:r>
            <a:br>
              <a:rPr lang="en-US" sz="1200" dirty="0"/>
            </a:br>
            <a:r>
              <a:rPr lang="en-US" sz="1200" dirty="0"/>
              <a:t/>
            </a:r>
            <a:br>
              <a:rPr lang="en-US" sz="1200" dirty="0"/>
            </a:br>
            <a:r>
              <a:rPr lang="en-US" dirty="0" smtClean="0"/>
              <a:t>Continuous Delivery / Deployment(CI-CD)</a:t>
            </a:r>
            <a:endParaRPr lang="en-US" dirty="0"/>
          </a:p>
        </p:txBody>
      </p:sp>
      <p:sp>
        <p:nvSpPr>
          <p:cNvPr id="3" name="Content Placeholder 2"/>
          <p:cNvSpPr>
            <a:spLocks noGrp="1"/>
          </p:cNvSpPr>
          <p:nvPr>
            <p:ph idx="1"/>
          </p:nvPr>
        </p:nvSpPr>
        <p:spPr/>
        <p:txBody>
          <a:bodyPr>
            <a:normAutofit/>
          </a:bodyPr>
          <a:lstStyle/>
          <a:p>
            <a:pPr marL="285750" indent="-285750">
              <a:buFont typeface="Arial" panose="020B0604020202020204" pitchFamily="34" charset="0"/>
              <a:buChar char="•"/>
            </a:pPr>
            <a:r>
              <a:rPr lang="en-US" sz="1600" dirty="0" smtClean="0"/>
              <a:t>Continuous </a:t>
            </a:r>
            <a:r>
              <a:rPr lang="en-US" sz="1600" dirty="0"/>
              <a:t>delivery makes the act of </a:t>
            </a:r>
            <a:r>
              <a:rPr lang="en-US" sz="1600" dirty="0" smtClean="0"/>
              <a:t>   releasing  reliable</a:t>
            </a:r>
            <a:r>
              <a:rPr lang="en-US" sz="1600" dirty="0"/>
              <a:t>, so organizations </a:t>
            </a:r>
            <a:r>
              <a:rPr lang="en-US" sz="1600" dirty="0" smtClean="0"/>
              <a:t>can  </a:t>
            </a:r>
            <a:r>
              <a:rPr lang="en-US" sz="1600" dirty="0"/>
              <a:t>deliver frequently, </a:t>
            </a:r>
            <a:r>
              <a:rPr lang="en-US" sz="1600" dirty="0" smtClean="0"/>
              <a:t>at </a:t>
            </a:r>
            <a:r>
              <a:rPr lang="en-US" sz="1600" dirty="0"/>
              <a:t>less risk, and get </a:t>
            </a:r>
            <a:r>
              <a:rPr lang="en-US" sz="1600" dirty="0" smtClean="0"/>
              <a:t> feedback </a:t>
            </a:r>
            <a:r>
              <a:rPr lang="en-US" sz="1600" dirty="0"/>
              <a:t>faster from end users.</a:t>
            </a:r>
          </a:p>
        </p:txBody>
      </p:sp>
      <p:pic>
        <p:nvPicPr>
          <p:cNvPr id="5" name="Picture 4" descr="Image result"/>
          <p:cNvPicPr/>
          <p:nvPr/>
        </p:nvPicPr>
        <p:blipFill>
          <a:blip r:embed="rId3">
            <a:extLst>
              <a:ext uri="{28A0092B-C50C-407E-A947-70E740481C1C}">
                <a14:useLocalDpi xmlns:a14="http://schemas.microsoft.com/office/drawing/2010/main" val="0"/>
              </a:ext>
            </a:extLst>
          </a:blip>
          <a:srcRect/>
          <a:stretch>
            <a:fillRect/>
          </a:stretch>
        </p:blipFill>
        <p:spPr bwMode="auto">
          <a:xfrm>
            <a:off x="6453234" y="1994161"/>
            <a:ext cx="2536609" cy="1503641"/>
          </a:xfrm>
          <a:prstGeom prst="rect">
            <a:avLst/>
          </a:prstGeom>
          <a:noFill/>
          <a:ln>
            <a:noFill/>
          </a:ln>
        </p:spPr>
      </p:pic>
      <p:pic>
        <p:nvPicPr>
          <p:cNvPr id="6" name="Picture 5" descr="Related image"/>
          <p:cNvPicPr/>
          <p:nvPr/>
        </p:nvPicPr>
        <p:blipFill>
          <a:blip r:embed="rId4">
            <a:extLst>
              <a:ext uri="{28A0092B-C50C-407E-A947-70E740481C1C}">
                <a14:useLocalDpi xmlns:a14="http://schemas.microsoft.com/office/drawing/2010/main" val="0"/>
              </a:ext>
            </a:extLst>
          </a:blip>
          <a:srcRect/>
          <a:stretch>
            <a:fillRect/>
          </a:stretch>
        </p:blipFill>
        <p:spPr bwMode="auto">
          <a:xfrm>
            <a:off x="648902" y="3036163"/>
            <a:ext cx="6266804" cy="3102353"/>
          </a:xfrm>
          <a:prstGeom prst="rect">
            <a:avLst/>
          </a:prstGeom>
          <a:noFill/>
          <a:ln>
            <a:noFill/>
          </a:ln>
        </p:spPr>
      </p:pic>
    </p:spTree>
    <p:extLst>
      <p:ext uri="{BB962C8B-B14F-4D97-AF65-F5344CB8AC3E}">
        <p14:creationId xmlns:p14="http://schemas.microsoft.com/office/powerpoint/2010/main" val="372492229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7A6EF941-B764-40EF-9231-FE13B9BE4A46}"/>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5572C6F8-95D3-4575-A970-AD9CE113CCF3}"/>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32720BF2-BDBA-4E52-BE75-764A99B1354A}"/>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5F23EB30-0194-47CE-A120-FBCBC7C6BA6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ategory xmlns="f9b258c7-9c72-463b-80f6-91d061ebb25d">Module Artifact</Category>
    <Material_x0020_Type xmlns="f9b258c7-9c72-463b-80f6-91d061ebb25d">Class book</Material_x0020_Type>
    <_Version xmlns="http://schemas.microsoft.com/sharepoint/v3/fields" xsi:nil="true"/>
    <_DCDateModified xmlns="http://schemas.microsoft.com/sharepoint/v3/fields" xsi:nil="true"/>
    <Level xmlns="f9b258c7-9c72-463b-80f6-91d061ebb25d">L1</Level>
  </documentManagement>
</p:properties>
</file>

<file path=customXml/itemProps1.xml><?xml version="1.0" encoding="utf-8"?>
<ds:datastoreItem xmlns:ds="http://schemas.openxmlformats.org/officeDocument/2006/customXml" ds:itemID="{6D444470-8CCC-422F-A8FF-F8025F006435}"/>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7C1830C8-F522-4AF4-83DD-915E4EE23EB4}"/>
</file>

<file path=docProps/app.xml><?xml version="1.0" encoding="utf-8"?>
<Properties xmlns="http://schemas.openxmlformats.org/officeDocument/2006/extended-properties" xmlns:vt="http://schemas.openxmlformats.org/officeDocument/2006/docPropsVTypes">
  <Template/>
  <TotalTime>14432</TotalTime>
  <Words>3062</Words>
  <Application>Microsoft Office PowerPoint</Application>
  <PresentationFormat>On-screen Show (4:3)</PresentationFormat>
  <Paragraphs>447</Paragraphs>
  <Slides>39</Slides>
  <Notes>39</Notes>
  <HiddenSlides>0</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1</vt:i4>
      </vt:variant>
      <vt:variant>
        <vt:lpstr>Slide Titles</vt:lpstr>
      </vt:variant>
      <vt:variant>
        <vt:i4>39</vt:i4>
      </vt:variant>
    </vt:vector>
  </HeadingPairs>
  <TitlesOfParts>
    <vt:vector size="54" baseType="lpstr">
      <vt:lpstr>Candara</vt:lpstr>
      <vt:lpstr>Arial</vt:lpstr>
      <vt:lpstr>Wingdings</vt:lpstr>
      <vt:lpstr>Calibri</vt:lpstr>
      <vt:lpstr>Helvetica Light</vt:lpstr>
      <vt:lpstr>ＭＳ Ｐゴシック</vt:lpstr>
      <vt:lpstr>Georgia</vt:lpstr>
      <vt:lpstr>Verdana</vt:lpstr>
      <vt:lpstr>Times New Roman</vt:lpstr>
      <vt:lpstr>2_Corporate Presentation Template (4x3 - Normal)</vt:lpstr>
      <vt:lpstr>Capgemini 2017_Cover slides</vt:lpstr>
      <vt:lpstr>Section slides</vt:lpstr>
      <vt:lpstr>Content Layouts</vt:lpstr>
      <vt:lpstr>Content and Image Layouts</vt:lpstr>
      <vt:lpstr>think-cell Slide</vt:lpstr>
      <vt:lpstr>Cloud Native  Concepts</vt:lpstr>
      <vt:lpstr>Lesson Objectives</vt:lpstr>
      <vt:lpstr>3.1: Cloud Native Approach What is Cloud native</vt:lpstr>
      <vt:lpstr>3.1: Cloud Native Approach What is Cloud native</vt:lpstr>
      <vt:lpstr>3.1: Cloud Native Approach What is a Cloud Native Application?</vt:lpstr>
      <vt:lpstr>3.1: Cloud Native Approach  Cloud Native approach</vt:lpstr>
      <vt:lpstr>3.1: Cloud Native Approach Cloud Native approach</vt:lpstr>
      <vt:lpstr>3.1: Cloud Native Approach  Devops</vt:lpstr>
      <vt:lpstr>3.1: Cloud Native Approach  Continuous Delivery / Deployment(CI-CD)</vt:lpstr>
      <vt:lpstr>3.1: Cloud Native Approach  Microservices</vt:lpstr>
      <vt:lpstr>3.1: Cloud Native Approach  Containers</vt:lpstr>
      <vt:lpstr>3.2: Purpose Cloud Native  Purpose of Cloud Native</vt:lpstr>
      <vt:lpstr>3.2: Purpose Cloud Native  Purpose of Cloud Native</vt:lpstr>
      <vt:lpstr>3.3: Benefits of Cloud Native  Advantages of Cloud Native</vt:lpstr>
      <vt:lpstr>3.3: Benefits of Cloud Native  Advantages of Cloud Native</vt:lpstr>
      <vt:lpstr>3.3: Benefits of Cloud Native  Advantages of Cloud Native</vt:lpstr>
      <vt:lpstr>3.3: Benefits of Cloud Native  Advantages of Cloud Native</vt:lpstr>
      <vt:lpstr> 3.4 : Cloud Native companies doing differently to improve IT agility Cloud Native companies  “Born in the Cloud”</vt:lpstr>
      <vt:lpstr>3.4 : Cloud Native companies doing differently to improve IT agility Different Frameworks and Platforms from typical enterprises…</vt:lpstr>
      <vt:lpstr>What are Cloud Native companies doing differently to improve IT agility, improve time-to-market and reduce system costs?</vt:lpstr>
      <vt:lpstr>3.5 : What is 12 Factor APP  What is 12 Factor App ?</vt:lpstr>
      <vt:lpstr>3.5 : What is 12 Factor APP What is 12 Factor App ?</vt:lpstr>
      <vt:lpstr>3.5 : What is 12 Factor APP What is 12 Factor App ?</vt:lpstr>
      <vt:lpstr>3.5 : What is 12 Factor APP 12 Factor App - Codebase</vt:lpstr>
      <vt:lpstr>3.5 : What is 12 Factor APP 12 Factor App - Dependencies</vt:lpstr>
      <vt:lpstr>3.5 : What is 12 Factor APP 12 Factor App - Config</vt:lpstr>
      <vt:lpstr>3.5 : What is 12 Factor APP 12 Factor App – Backing Service</vt:lpstr>
      <vt:lpstr>3.5 : What is 12 Factor APP 12 Factor App – Build Release and Run</vt:lpstr>
      <vt:lpstr>3.5 : What is 12 Factor APP 12 Factor App – Build Release and Run</vt:lpstr>
      <vt:lpstr>3.5 : What is 12 Factor APP 12 Factor App – Port binding</vt:lpstr>
      <vt:lpstr>3.5 : What is 12 Factor APP 12 Factor App – Concurrency</vt:lpstr>
      <vt:lpstr>3.5 : What is 12 Factor APP  12 Factor App – Disposability</vt:lpstr>
      <vt:lpstr>3.5 : What is 12 Factor APP 12 Factor App – Dev / Product Parity</vt:lpstr>
      <vt:lpstr>3.5 : What is 12 Factor APP 12 Factor App – Logs</vt:lpstr>
      <vt:lpstr>3.5 : What is 12 Factor APP 12 Factor App – Admin Process</vt:lpstr>
      <vt:lpstr>Summary</vt:lpstr>
      <vt:lpstr>Review – Questions</vt:lpstr>
      <vt:lpstr>Review – Questions</vt:lpstr>
      <vt:lpstr>Review – Questions</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Thorat, Bharati</cp:lastModifiedBy>
  <cp:revision>355</cp:revision>
  <dcterms:created xsi:type="dcterms:W3CDTF">2012-05-18T02:59:15Z</dcterms:created>
  <dcterms:modified xsi:type="dcterms:W3CDTF">2018-07-07T17:12:07Z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